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heme/themeOverride3.xml" ContentType="application/vnd.openxmlformats-officedocument.themeOverride+xml"/>
  <Override PartName="/ppt/charts/chart9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0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1.xml" ContentType="application/vnd.openxmlformats-officedocument.presentationml.notesSlide+xml"/>
  <Override PartName="/ppt/charts/chart1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2.xml" ContentType="application/vnd.openxmlformats-officedocument.presentationml.notesSlide+xml"/>
  <Override PartName="/ppt/charts/chart16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318" r:id="rId4"/>
    <p:sldId id="319" r:id="rId5"/>
    <p:sldId id="347" r:id="rId6"/>
    <p:sldId id="348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320" r:id="rId29"/>
    <p:sldId id="321" r:id="rId30"/>
    <p:sldId id="322" r:id="rId31"/>
    <p:sldId id="323" r:id="rId32"/>
    <p:sldId id="324" r:id="rId33"/>
    <p:sldId id="328" r:id="rId34"/>
    <p:sldId id="329" r:id="rId35"/>
    <p:sldId id="325" r:id="rId36"/>
    <p:sldId id="330" r:id="rId37"/>
    <p:sldId id="331" r:id="rId38"/>
    <p:sldId id="333" r:id="rId39"/>
    <p:sldId id="334" r:id="rId40"/>
    <p:sldId id="336" r:id="rId41"/>
    <p:sldId id="338" r:id="rId42"/>
    <p:sldId id="339" r:id="rId43"/>
    <p:sldId id="346" r:id="rId44"/>
    <p:sldId id="341" r:id="rId45"/>
    <p:sldId id="342" r:id="rId46"/>
    <p:sldId id="343" r:id="rId47"/>
    <p:sldId id="344" r:id="rId48"/>
    <p:sldId id="345" r:id="rId49"/>
    <p:sldId id="313" r:id="rId50"/>
    <p:sldId id="314" r:id="rId51"/>
    <p:sldId id="315" r:id="rId52"/>
    <p:sldId id="316" r:id="rId53"/>
    <p:sldId id="317" r:id="rId54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9933"/>
    <a:srgbClr val="EFB957"/>
    <a:srgbClr val="00CCFF"/>
    <a:srgbClr val="E0BEBD"/>
    <a:srgbClr val="374A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3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vfu\Desktop\&#1052;&#1086;&#1080;%20&#1076;&#1086;&#1082;&#1091;&#1084;&#1077;&#1085;&#1090;&#1099;\&#1041;&#1070;&#1044;&#1046;&#1045;&#1058;%20&#1044;&#1051;&#1071;%20&#1043;&#1056;&#1040;&#1046;&#1044;&#1040;&#1053;\2022\&#1055;&#1088;&#1080;&#1083;&#1086;&#1078;&#1077;&#1085;&#1080;&#1077;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H:\&#1041;&#1102;&#1076;&#1078;&#1077;&#1090;%20&#1076;&#1083;&#1103;%20&#1075;&#1088;&#1072;&#1078;&#1076;&#1072;&#1085;\&#1088;&#1072;&#1073;.&#1084;&#1072;&#1090;.&#1082;%20&#1087;&#1086;%20&#1088;&#1077;&#1096;&#1077;&#1085;&#1080;&#1102;%202022-24&#1075;..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BB1C9">
                <a:lumMod val="75000"/>
              </a:srgb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CC00"/>
              </a:solidFill>
            </c:spPr>
          </c:dPt>
          <c:dLbls>
            <c:dLbl>
              <c:idx val="0"/>
              <c:layout>
                <c:manualLayout>
                  <c:x val="2.5000000000000216E-2"/>
                  <c:y val="-6.481481481481804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2222222222222292E-2"/>
                  <c:y val="-6.944444444444493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Лист1!$G$1:$H$1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Лист1!$G$2:$H$2</c:f>
              <c:numCache>
                <c:formatCode>General</c:formatCode>
                <c:ptCount val="2"/>
                <c:pt idx="0">
                  <c:v>100</c:v>
                </c:pt>
                <c:pt idx="1">
                  <c:v>150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44083744"/>
        <c:axId val="296611424"/>
        <c:axId val="0"/>
      </c:bar3DChart>
      <c:catAx>
        <c:axId val="34408374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296611424"/>
        <c:crosses val="autoZero"/>
        <c:auto val="1"/>
        <c:lblAlgn val="ctr"/>
        <c:lblOffset val="100"/>
        <c:noMultiLvlLbl val="0"/>
      </c:catAx>
      <c:valAx>
        <c:axId val="2966114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4408374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92D05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FFCC00"/>
              </a:solidFill>
            </c:spPr>
          </c:dPt>
          <c:dLbls>
            <c:dLbl>
              <c:idx val="0"/>
              <c:layout>
                <c:manualLayout>
                  <c:x val="2.2222222222222251E-2"/>
                  <c:y val="-4.629629629629652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000000000000001E-2"/>
                  <c:y val="-5.555555555555545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Лист1!$A$1:$B$1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Лист1!$A$2:$B$2</c:f>
              <c:numCache>
                <c:formatCode>General</c:formatCode>
                <c:ptCount val="2"/>
                <c:pt idx="0">
                  <c:v>150</c:v>
                </c:pt>
                <c:pt idx="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45980616"/>
        <c:axId val="345570544"/>
        <c:axId val="0"/>
      </c:bar3DChart>
      <c:catAx>
        <c:axId val="34598061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345570544"/>
        <c:crosses val="autoZero"/>
        <c:auto val="1"/>
        <c:lblAlgn val="ctr"/>
        <c:lblOffset val="100"/>
        <c:noMultiLvlLbl val="0"/>
      </c:catAx>
      <c:valAx>
        <c:axId val="3455705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4598061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/>
              <a:t>Отгружено товаров собственного производства, выполнено работ и услуг собственными силами (млн. руб.)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2418970849235331"/>
          <c:y val="0.28728950403690889"/>
          <c:w val="0.65280515900053671"/>
          <c:h val="0.6056827325650038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'Динамика соц.-экон.развития'!$D$1:$G$1</c:f>
              <c:strCache>
                <c:ptCount val="4"/>
                <c:pt idx="0">
                  <c:v>2021 год оценка</c:v>
                </c:pt>
                <c:pt idx="1">
                  <c:v>2022 год прогноз</c:v>
                </c:pt>
                <c:pt idx="2">
                  <c:v>2023 год прогноз</c:v>
                </c:pt>
                <c:pt idx="3">
                  <c:v>2024 год прогноз</c:v>
                </c:pt>
              </c:strCache>
            </c:strRef>
          </c:cat>
          <c:val>
            <c:numRef>
              <c:f>'Динамика соц.-экон.развития'!$D$2:$G$2</c:f>
              <c:numCache>
                <c:formatCode>#,##0.00</c:formatCode>
                <c:ptCount val="4"/>
                <c:pt idx="0">
                  <c:v>3559.5</c:v>
                </c:pt>
                <c:pt idx="1">
                  <c:v>3756.4</c:v>
                </c:pt>
                <c:pt idx="2">
                  <c:v>3998.8</c:v>
                </c:pt>
                <c:pt idx="3">
                  <c:v>4268.6000000000004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88481016"/>
        <c:axId val="388478664"/>
      </c:barChart>
      <c:catAx>
        <c:axId val="388481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8478664"/>
        <c:crosses val="autoZero"/>
        <c:auto val="1"/>
        <c:lblAlgn val="ctr"/>
        <c:lblOffset val="100"/>
        <c:noMultiLvlLbl val="0"/>
      </c:catAx>
      <c:valAx>
        <c:axId val="388478664"/>
        <c:scaling>
          <c:orientation val="minMax"/>
          <c:max val="4300"/>
          <c:min val="25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8481016"/>
        <c:crosses val="autoZero"/>
        <c:crossBetween val="between"/>
        <c:majorUnit val="5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/>
              <a:t>Валовая продукция сельского хозяйства (млн.руб.)</a:t>
            </a:r>
          </a:p>
        </c:rich>
      </c:tx>
      <c:layout>
        <c:manualLayout>
          <c:xMode val="edge"/>
          <c:yMode val="edge"/>
          <c:x val="0.19621681247235964"/>
          <c:y val="3.2407407407407406E-2"/>
        </c:manualLayout>
      </c:layout>
      <c:overlay val="0"/>
      <c:spPr>
        <a:noFill/>
        <a:ln w="25400">
          <a:noFill/>
        </a:ln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'Динамика соц.-экон.развития'!$D$1:$G$1</c:f>
              <c:strCache>
                <c:ptCount val="4"/>
                <c:pt idx="0">
                  <c:v>2021 год оценка</c:v>
                </c:pt>
                <c:pt idx="1">
                  <c:v>2022 год прогноз</c:v>
                </c:pt>
                <c:pt idx="2">
                  <c:v>2023 год прогноз</c:v>
                </c:pt>
                <c:pt idx="3">
                  <c:v>2024 год прогноз</c:v>
                </c:pt>
              </c:strCache>
            </c:strRef>
          </c:cat>
          <c:val>
            <c:numRef>
              <c:f>'Динамика соц.-экон.развития'!$D$4:$G$4</c:f>
              <c:numCache>
                <c:formatCode>#,##0.00</c:formatCode>
                <c:ptCount val="4"/>
                <c:pt idx="0">
                  <c:v>2045.7</c:v>
                </c:pt>
                <c:pt idx="1">
                  <c:v>2153.4</c:v>
                </c:pt>
                <c:pt idx="2">
                  <c:v>2282.1</c:v>
                </c:pt>
                <c:pt idx="3">
                  <c:v>2428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88479840"/>
        <c:axId val="388482584"/>
      </c:barChart>
      <c:catAx>
        <c:axId val="388479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8482584"/>
        <c:crosses val="autoZero"/>
        <c:auto val="1"/>
        <c:lblAlgn val="ctr"/>
        <c:lblOffset val="100"/>
        <c:noMultiLvlLbl val="0"/>
      </c:catAx>
      <c:valAx>
        <c:axId val="388482584"/>
        <c:scaling>
          <c:orientation val="minMax"/>
          <c:max val="2500"/>
          <c:min val="13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8479840"/>
        <c:crosses val="autoZero"/>
        <c:crossBetween val="between"/>
        <c:majorUnit val="2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/>
              <a:t>Численность работников по территории, формирующих ФОТ (тыс.руб.)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'Динамика соц.-экон.развития'!$D$1:$G$1</c:f>
              <c:strCache>
                <c:ptCount val="4"/>
                <c:pt idx="0">
                  <c:v>2021 год оценка</c:v>
                </c:pt>
                <c:pt idx="1">
                  <c:v>2022 год прогноз</c:v>
                </c:pt>
                <c:pt idx="2">
                  <c:v>2023 год прогноз</c:v>
                </c:pt>
                <c:pt idx="3">
                  <c:v>2024 год прогноз</c:v>
                </c:pt>
              </c:strCache>
            </c:strRef>
          </c:cat>
          <c:val>
            <c:numRef>
              <c:f>'Динамика соц.-экон.развития'!$D$5:$G$5</c:f>
              <c:numCache>
                <c:formatCode>General</c:formatCode>
                <c:ptCount val="4"/>
                <c:pt idx="0">
                  <c:v>3.4830000000000001</c:v>
                </c:pt>
                <c:pt idx="1">
                  <c:v>3.4830000000000001</c:v>
                </c:pt>
                <c:pt idx="2">
                  <c:v>3.4830000000000001</c:v>
                </c:pt>
                <c:pt idx="3">
                  <c:v>3.4830000000000001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88483368"/>
        <c:axId val="388483760"/>
      </c:barChart>
      <c:catAx>
        <c:axId val="388483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8483760"/>
        <c:crosses val="autoZero"/>
        <c:auto val="1"/>
        <c:lblAlgn val="ctr"/>
        <c:lblOffset val="100"/>
        <c:noMultiLvlLbl val="0"/>
      </c:catAx>
      <c:valAx>
        <c:axId val="388483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8483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/>
              <a:t>Фонд заработной платы, всего</a:t>
            </a:r>
            <a:endParaRPr lang="en-US" b="1"/>
          </a:p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/>
              <a:t>(млн.руб.) </a:t>
            </a:r>
          </a:p>
        </c:rich>
      </c:tx>
      <c:layout>
        <c:manualLayout>
          <c:xMode val="edge"/>
          <c:yMode val="edge"/>
          <c:x val="0.31391477892541686"/>
          <c:y val="3.773932372146464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7757117567404277"/>
          <c:y val="0.19422741102642413"/>
          <c:w val="0.60771527106986212"/>
          <c:h val="0.6969341427138852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FC000"/>
            </a:solidFill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3"/>
              <c:layout>
                <c:manualLayout>
                  <c:x val="-1.5869301632931865E-4"/>
                  <c:y val="-2.10711208398362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'Динамика соц.-экон.развития'!$D$1:$G$1</c:f>
              <c:strCache>
                <c:ptCount val="4"/>
                <c:pt idx="0">
                  <c:v>2021 год оценка</c:v>
                </c:pt>
                <c:pt idx="1">
                  <c:v>2022 год прогноз</c:v>
                </c:pt>
                <c:pt idx="2">
                  <c:v>2023 год прогноз</c:v>
                </c:pt>
                <c:pt idx="3">
                  <c:v>2024 год прогноз</c:v>
                </c:pt>
              </c:strCache>
            </c:strRef>
          </c:cat>
          <c:val>
            <c:numRef>
              <c:f>'Динамика соц.-экон.развития'!$D$6:$G$6</c:f>
              <c:numCache>
                <c:formatCode>#,##0.00</c:formatCode>
                <c:ptCount val="4"/>
                <c:pt idx="0">
                  <c:v>1417.8</c:v>
                </c:pt>
                <c:pt idx="1">
                  <c:v>1513.3</c:v>
                </c:pt>
                <c:pt idx="2">
                  <c:v>1613.1</c:v>
                </c:pt>
                <c:pt idx="3">
                  <c:v>1719.6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88480232"/>
        <c:axId val="388477880"/>
      </c:barChart>
      <c:catAx>
        <c:axId val="388480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8477880"/>
        <c:crosses val="autoZero"/>
        <c:auto val="1"/>
        <c:lblAlgn val="ctr"/>
        <c:lblOffset val="100"/>
        <c:noMultiLvlLbl val="0"/>
      </c:catAx>
      <c:valAx>
        <c:axId val="388477880"/>
        <c:scaling>
          <c:orientation val="minMax"/>
          <c:max val="18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8480232"/>
        <c:crosses val="autoZero"/>
        <c:crossBetween val="between"/>
        <c:majorUnit val="5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432082449496347E-2"/>
          <c:y val="4.5952996295308017E-2"/>
          <c:w val="0.89828424344059776"/>
          <c:h val="0.777620465555289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Осн.параметры!$A$3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1.456752794785972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007675178786382E-2"/>
                  <c:y val="-4.799940735316587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5353331186211136E-2"/>
                  <c:y val="-4.79999879055148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292560221227646E-2"/>
                  <c:y val="-4.79999879055148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Осн.параметры!$B$2:$E$2</c:f>
              <c:strCache>
                <c:ptCount val="4"/>
                <c:pt idx="0">
                  <c:v>Факт 2021 г.</c:v>
                </c:pt>
                <c:pt idx="1">
                  <c:v>Прогноз 2022 г.</c:v>
                </c:pt>
                <c:pt idx="2">
                  <c:v>Прогноз 2023 г.</c:v>
                </c:pt>
                <c:pt idx="3">
                  <c:v>Прогноз 2024 г.</c:v>
                </c:pt>
              </c:strCache>
            </c:strRef>
          </c:cat>
          <c:val>
            <c:numRef>
              <c:f>Осн.параметры!$B$3:$E$3</c:f>
              <c:numCache>
                <c:formatCode>_-* #\ ##0.0\ _₽_-;\-* #\ ##0.0\ _₽_-;_-* "-"?\ _₽_-;_-@_-</c:formatCode>
                <c:ptCount val="4"/>
                <c:pt idx="0">
                  <c:v>1597.9</c:v>
                </c:pt>
                <c:pt idx="1">
                  <c:v>1005.1</c:v>
                </c:pt>
                <c:pt idx="2">
                  <c:v>676.2</c:v>
                </c:pt>
                <c:pt idx="3">
                  <c:v>699</c:v>
                </c:pt>
              </c:numCache>
            </c:numRef>
          </c:val>
        </c:ser>
        <c:ser>
          <c:idx val="1"/>
          <c:order val="1"/>
          <c:tx>
            <c:strRef>
              <c:f>Осн.параметры!$A$4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2.6266339415612565E-2"/>
                  <c:y val="1.64519013664500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930700681247461E-2"/>
                  <c:y val="8.203742294077442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854234992266178E-3"/>
                  <c:y val="2.393737603477241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2925602212276253E-2"/>
                  <c:y val="3.82488092601416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Осн.параметры!$B$2:$E$2</c:f>
              <c:strCache>
                <c:ptCount val="4"/>
                <c:pt idx="0">
                  <c:v>Факт 2021 г.</c:v>
                </c:pt>
                <c:pt idx="1">
                  <c:v>Прогноз 2022 г.</c:v>
                </c:pt>
                <c:pt idx="2">
                  <c:v>Прогноз 2023 г.</c:v>
                </c:pt>
                <c:pt idx="3">
                  <c:v>Прогноз 2024 г.</c:v>
                </c:pt>
              </c:strCache>
            </c:strRef>
          </c:cat>
          <c:val>
            <c:numRef>
              <c:f>Осн.параметры!$B$4:$E$4</c:f>
              <c:numCache>
                <c:formatCode>_-* #\ ##0.0\ _₽_-;\-* #\ ##0.0\ _₽_-;_-* "-"?\ _₽_-;_-@_-</c:formatCode>
                <c:ptCount val="4"/>
                <c:pt idx="0">
                  <c:v>1606.5</c:v>
                </c:pt>
                <c:pt idx="1">
                  <c:v>1009.6</c:v>
                </c:pt>
                <c:pt idx="2">
                  <c:v>676.2</c:v>
                </c:pt>
                <c:pt idx="3">
                  <c:v>699</c:v>
                </c:pt>
              </c:numCache>
            </c:numRef>
          </c:val>
        </c:ser>
        <c:ser>
          <c:idx val="2"/>
          <c:order val="2"/>
          <c:tx>
            <c:strRef>
              <c:f>Осн.параметры!$A$5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1.1283497884344146E-2"/>
                  <c:y val="0.100799974601581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2838532701042314E-3"/>
                  <c:y val="8.774284403329914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9.59999758110288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0343086909759543E-16"/>
                  <c:y val="4.7999987905514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Осн.параметры!$B$2:$E$2</c:f>
              <c:strCache>
                <c:ptCount val="4"/>
                <c:pt idx="0">
                  <c:v>Факт 2021 г.</c:v>
                </c:pt>
                <c:pt idx="1">
                  <c:v>Прогноз 2022 г.</c:v>
                </c:pt>
                <c:pt idx="2">
                  <c:v>Прогноз 2023 г.</c:v>
                </c:pt>
                <c:pt idx="3">
                  <c:v>Прогноз 2024 г.</c:v>
                </c:pt>
              </c:strCache>
            </c:strRef>
          </c:cat>
          <c:val>
            <c:numRef>
              <c:f>Осн.параметры!$B$5:$E$5</c:f>
              <c:numCache>
                <c:formatCode>_-* #\ ##0.0\ _₽_-;\-* #\ ##0.0\ _₽_-;_-* "-"?\ _₽_-;_-@_-</c:formatCode>
                <c:ptCount val="4"/>
                <c:pt idx="0">
                  <c:v>-8.6</c:v>
                </c:pt>
                <c:pt idx="1">
                  <c:v>-4.5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745856"/>
        <c:axId val="294738800"/>
      </c:barChart>
      <c:catAx>
        <c:axId val="294745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4738800"/>
        <c:crosses val="autoZero"/>
        <c:auto val="1"/>
        <c:lblAlgn val="ctr"/>
        <c:lblOffset val="100"/>
        <c:noMultiLvlLbl val="0"/>
      </c:catAx>
      <c:valAx>
        <c:axId val="294738800"/>
        <c:scaling>
          <c:orientation val="minMax"/>
          <c:min val="-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\ _₽_-;\-* #\ ##0.0\ _₽_-;_-* &quot;-&quot;?\ _₽_-;_-@_-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474585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38993794637273055"/>
          <c:y val="3.7233464743746135E-2"/>
          <c:w val="0.49289339537776394"/>
          <c:h val="8.9720292353942077E-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9072201193001365E-2"/>
          <c:y val="3.4777468549189977E-2"/>
          <c:w val="0.94036939502524497"/>
          <c:h val="0.863463820796025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Осн.параметры!$G$3</c:f>
              <c:strCache>
                <c:ptCount val="1"/>
                <c:pt idx="0">
                  <c:v>налоговые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Осн.параметры!$H$2:$K$2</c:f>
              <c:strCache>
                <c:ptCount val="4"/>
                <c:pt idx="0">
                  <c:v>Факт 2021 г.</c:v>
                </c:pt>
                <c:pt idx="1">
                  <c:v>Прогноз 2022 г.</c:v>
                </c:pt>
                <c:pt idx="2">
                  <c:v>Прогноз 2023 г.</c:v>
                </c:pt>
                <c:pt idx="3">
                  <c:v>Прогноз 2024 г.</c:v>
                </c:pt>
              </c:strCache>
            </c:strRef>
          </c:cat>
          <c:val>
            <c:numRef>
              <c:f>Осн.параметры!$H$3:$K$3</c:f>
              <c:numCache>
                <c:formatCode>_-* #\ ##0.0\ _₽_-;\-* #\ ##0.0\ _₽_-;_-* "-"?\ _₽_-;_-@_-</c:formatCode>
                <c:ptCount val="4"/>
                <c:pt idx="0">
                  <c:v>271.10000000000002</c:v>
                </c:pt>
                <c:pt idx="1">
                  <c:v>262</c:v>
                </c:pt>
                <c:pt idx="2">
                  <c:v>277.3</c:v>
                </c:pt>
                <c:pt idx="3">
                  <c:v>293.89999999999998</c:v>
                </c:pt>
              </c:numCache>
            </c:numRef>
          </c:val>
        </c:ser>
        <c:ser>
          <c:idx val="1"/>
          <c:order val="1"/>
          <c:tx>
            <c:strRef>
              <c:f>Осн.параметры!$G$4</c:f>
              <c:strCache>
                <c:ptCount val="1"/>
                <c:pt idx="0">
                  <c:v>неналоговые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Осн.параметры!$H$2:$K$2</c:f>
              <c:strCache>
                <c:ptCount val="4"/>
                <c:pt idx="0">
                  <c:v>Факт 2021 г.</c:v>
                </c:pt>
                <c:pt idx="1">
                  <c:v>Прогноз 2022 г.</c:v>
                </c:pt>
                <c:pt idx="2">
                  <c:v>Прогноз 2023 г.</c:v>
                </c:pt>
                <c:pt idx="3">
                  <c:v>Прогноз 2024 г.</c:v>
                </c:pt>
              </c:strCache>
            </c:strRef>
          </c:cat>
          <c:val>
            <c:numRef>
              <c:f>Осн.параметры!$H$4:$K$4</c:f>
              <c:numCache>
                <c:formatCode>_-* #\ ##0.0\ _₽_-;\-* #\ ##0.0\ _₽_-;_-* "-"?\ _₽_-;_-@_-</c:formatCode>
                <c:ptCount val="4"/>
                <c:pt idx="0">
                  <c:v>18.399999999999999</c:v>
                </c:pt>
                <c:pt idx="1">
                  <c:v>9.3000000000000007</c:v>
                </c:pt>
                <c:pt idx="2">
                  <c:v>9.1999999999999993</c:v>
                </c:pt>
                <c:pt idx="3">
                  <c:v>9.1999999999999993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743504"/>
        <c:axId val="472880984"/>
      </c:barChart>
      <c:catAx>
        <c:axId val="29474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2880984"/>
        <c:crosses val="autoZero"/>
        <c:auto val="1"/>
        <c:lblAlgn val="ctr"/>
        <c:lblOffset val="100"/>
        <c:noMultiLvlLbl val="0"/>
      </c:catAx>
      <c:valAx>
        <c:axId val="472880984"/>
        <c:scaling>
          <c:orientation val="minMax"/>
        </c:scaling>
        <c:delete val="1"/>
        <c:axPos val="l"/>
        <c:numFmt formatCode="_-* #\ ##0.0\ _₽_-;\-* #\ ##0.0\ _₽_-;_-* &quot;-&quot;?\ _₽_-;_-@_-" sourceLinked="1"/>
        <c:majorTickMark val="none"/>
        <c:minorTickMark val="none"/>
        <c:tickLblPos val="nextTo"/>
        <c:crossAx val="29474350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32934166862895869"/>
          <c:y val="4.3176221513772886E-2"/>
          <c:w val="0.32654338764658403"/>
          <c:h val="4.3336690587329585E-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6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633932262373356"/>
          <c:y val="0.20527384205976673"/>
          <c:w val="0.65536454101808217"/>
          <c:h val="0.63024486369226362"/>
        </c:manualLayout>
      </c:layout>
      <c:pie3DChart>
        <c:varyColors val="1"/>
        <c:ser>
          <c:idx val="0"/>
          <c:order val="0"/>
          <c:spPr>
            <a:ln w="28575">
              <a:solidFill>
                <a:schemeClr val="tx1"/>
              </a:solidFill>
            </a:ln>
          </c:spPr>
          <c:dPt>
            <c:idx val="0"/>
            <c:bubble3D val="0"/>
            <c:explosion val="13"/>
            <c:spPr>
              <a:solidFill>
                <a:srgbClr val="00CCFF"/>
              </a:solidFill>
              <a:ln w="28575">
                <a:solidFill>
                  <a:schemeClr val="tx1"/>
                </a:solidFill>
              </a:ln>
              <a:effectLst/>
              <a:sp3d contourW="28575">
                <a:contourClr>
                  <a:schemeClr val="tx1"/>
                </a:contourClr>
              </a:sp3d>
            </c:spPr>
          </c:dPt>
          <c:dPt>
            <c:idx val="1"/>
            <c:bubble3D val="0"/>
            <c:explosion val="4"/>
            <c:spPr>
              <a:solidFill>
                <a:srgbClr val="FFC000"/>
              </a:solidFill>
              <a:ln w="28575">
                <a:solidFill>
                  <a:schemeClr val="tx1"/>
                </a:solidFill>
              </a:ln>
              <a:effectLst/>
              <a:sp3d contourW="28575">
                <a:contourClr>
                  <a:schemeClr val="tx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8575">
                <a:solidFill>
                  <a:schemeClr val="tx1"/>
                </a:solidFill>
              </a:ln>
              <a:effectLst/>
              <a:sp3d contourW="28575">
                <a:contourClr>
                  <a:schemeClr val="tx1"/>
                </a:contourClr>
              </a:sp3d>
            </c:spPr>
          </c:dPt>
          <c:dLbls>
            <c:dLbl>
              <c:idx val="0"/>
              <c:layout>
                <c:manualLayout>
                  <c:x val="1.181329465891765E-2"/>
                  <c:y val="-3.2762920216441428E-2"/>
                </c:manualLayout>
              </c:layout>
              <c:tx>
                <c:rich>
                  <a:bodyPr/>
                  <a:lstStyle/>
                  <a:p>
                    <a:fld id="{B3287053-2264-4C48-9A8F-8CDED0BA9804}" type="CATEGORYNAME">
                      <a:rPr lang="ru-RU" dirty="0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11C16394-4589-4D9F-B20D-B680CEB97DB4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smtClean="0"/>
                      <a:t>- 73%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10458028880477"/>
                      <c:h val="0.218750037640761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3.3035998038509411E-3"/>
                  <c:y val="-3.7522719963575785E-2"/>
                </c:manualLayout>
              </c:layout>
              <c:tx>
                <c:rich>
                  <a:bodyPr/>
                  <a:lstStyle/>
                  <a:p>
                    <a:fld id="{37498C15-B492-40F1-8E82-94D1C7C6E2D4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3DE63959-69E9-4489-BF0A-DBF047D732B3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smtClean="0"/>
                      <a:t>- 26%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2.0074223488310554E-2"/>
                  <c:y val="-5.2516390293149578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fld id="{315B1701-2087-4D67-878B-68AFAB5F8467}" type="CATEGORYNAME">
                      <a:rPr lang="ru-RU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pPr>
                        <a:defRPr sz="1800"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t>[ИМЯ КАТЕГОРИИ]</a:t>
                    </a:fld>
                    <a:r>
                      <a:rPr lang="ru-RU" baseline="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
</a:t>
                    </a:r>
                    <a:fld id="{2954D8B8-B498-4623-9C52-9EEE3A591197}" type="VALUE">
                      <a:rPr lang="ru-RU" baseline="0" smtClean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pPr>
                        <a:defRPr sz="1800"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t>[ЗНАЧЕНИЕ]</a:t>
                    </a:fld>
                    <a:r>
                      <a:rPr lang="ru-RU" baseline="0" dirty="0" smtClean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- 1%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731106008822244"/>
                      <c:h val="0.15679635565159469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Лист1!$D$3:$D$5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Неналогвые доходы</c:v>
                </c:pt>
              </c:strCache>
            </c:strRef>
          </c:cat>
          <c:val>
            <c:numRef>
              <c:f>Лист1!$E$3:$E$5</c:f>
              <c:numCache>
                <c:formatCode>_-* #\ ##0.0\ _₽_-;\-* #\ ##0.0\ _₽_-;_-* "-"?\ _₽_-;_-@_-</c:formatCode>
                <c:ptCount val="3"/>
                <c:pt idx="0">
                  <c:v>733759.5</c:v>
                </c:pt>
                <c:pt idx="1">
                  <c:v>262012.6</c:v>
                </c:pt>
                <c:pt idx="2">
                  <c:v>9342.9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6565094130783"/>
          <c:y val="0"/>
          <c:w val="0.80344407073674673"/>
          <c:h val="1"/>
        </c:manualLayout>
      </c:layout>
      <c:doughnutChart>
        <c:varyColors val="1"/>
        <c:ser>
          <c:idx val="0"/>
          <c:order val="0"/>
          <c:explosion val="9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6"/>
            <c:bubble3D val="0"/>
            <c:spPr>
              <a:solidFill>
                <a:srgbClr val="FFFF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7"/>
            <c:bubble3D val="0"/>
            <c:explosion val="16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0.20900989337624326"/>
                  <c:y val="4.2738505272344449E-2"/>
                </c:manualLayout>
              </c:layout>
              <c:tx>
                <c:rich>
                  <a:bodyPr/>
                  <a:lstStyle/>
                  <a:p>
                    <a:fld id="{113EEA47-9FF7-40FB-B050-1073FD1607C9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 smtClean="0"/>
                      <a:t> </a:t>
                    </a:r>
                    <a:fld id="{3280F10F-7D7F-4851-827E-336D0E67E7A4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smtClean="0"/>
                      <a:t> ;</a:t>
                    </a:r>
                    <a:fld id="{7D874300-805D-4D65-A16E-3CD9B4EAD4D7}" type="PERCENTAGE">
                      <a:rPr lang="ru-RU" baseline="0" smtClean="0"/>
                      <a:pPr/>
                      <a:t>[ПРОЦЕНТ]</a:t>
                    </a:fld>
                    <a:endParaRPr lang="ru-RU" baseline="0" dirty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21848916523126125"/>
                  <c:y val="9.7856110962832879E-2"/>
                </c:manualLayout>
              </c:layout>
              <c:tx>
                <c:rich>
                  <a:bodyPr/>
                  <a:lstStyle/>
                  <a:p>
                    <a:fld id="{687EF3EF-5E83-4CB5-AB39-1B8F44AEB10B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 smtClean="0"/>
                      <a:t> </a:t>
                    </a:r>
                    <a:fld id="{59396ADE-965E-45AF-8A9D-4E9BC10EEF0E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fld id="{D540D909-0AF2-47BE-A89A-150AE43415B7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12836667409190367"/>
                  <c:y val="0.16851643556470644"/>
                </c:manualLayout>
              </c:layout>
              <c:tx>
                <c:rich>
                  <a:bodyPr/>
                  <a:lstStyle/>
                  <a:p>
                    <a:fld id="{191297ED-BBE9-40C5-A46B-9EAADDCFB9DB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 smtClean="0"/>
                      <a:t> </a:t>
                    </a:r>
                    <a:fld id="{0A20E50B-4E03-4C33-A810-6E628642F4A5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smtClean="0"/>
                      <a:t>; </a:t>
                    </a:r>
                    <a:fld id="{4D50AF8D-F013-4E7F-8F13-2DD1AD0EE952}" type="PERCENTAGE">
                      <a:rPr lang="ru-RU" baseline="0"/>
                      <a:pPr/>
                      <a:t>[ПРОЦЕНТ]</a:t>
                    </a:fld>
                    <a:endParaRPr lang="ru-RU" baseline="0" dirty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3FA7774F-8F0F-456D-89C2-5DE00F54CD6C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smtClean="0"/>
                      <a:t> </a:t>
                    </a:r>
                    <a:fld id="{51018B57-A5BA-4571-B270-D66F9D9126C0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fld id="{981D9246-DE6C-430A-B381-9865AA3505B1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F6CBAB0B-C1CD-4AD7-88ED-B2230E8C4F73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smtClean="0"/>
                      <a:t> </a:t>
                    </a:r>
                    <a:fld id="{4D72624C-529E-4776-B428-3E3680C7F500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fld id="{FF09AFEF-E314-4E23-A871-FF470279411E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03820EC0-DCB2-4B0C-BC55-CE09419B7747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smtClean="0"/>
                      <a:t> </a:t>
                    </a:r>
                    <a:fld id="{5FB28EC9-4E8B-415F-9712-BDA518CE0622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fld id="{DC3DF0B3-874C-4BBF-A1B9-C6521C42698D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7"/>
              <c:layout>
                <c:manualLayout>
                  <c:x val="0.20054656724791711"/>
                  <c:y val="-0.18625508205425848"/>
                </c:manualLayout>
              </c:layout>
              <c:tx>
                <c:rich>
                  <a:bodyPr/>
                  <a:lstStyle/>
                  <a:p>
                    <a:fld id="{302FBB38-D07E-4B84-8685-E00F02B19B99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 smtClean="0"/>
                      <a:t> </a:t>
                    </a:r>
                    <a:fld id="{2F0EACB0-FA2B-467D-A79D-B83B5FBFC733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smtClean="0"/>
                      <a:t> </a:t>
                    </a:r>
                    <a:fld id="{C511B543-8565-4117-ABDF-ADA915D28D69}" type="PERCENTAGE">
                      <a:rPr lang="ru-RU" baseline="0"/>
                      <a:pPr/>
                      <a:t>[ПРОЦЕНТ]</a:t>
                    </a:fld>
                    <a:endParaRPr lang="ru-RU" baseline="0" dirty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8"/>
              <c:layout>
                <c:manualLayout>
                  <c:x val="0.21077353761039022"/>
                  <c:y val="-0.13728713271169524"/>
                </c:manualLayout>
              </c:layout>
              <c:tx>
                <c:rich>
                  <a:bodyPr/>
                  <a:lstStyle/>
                  <a:p>
                    <a:fld id="{64CE2372-3D36-4945-A655-990D59461CE0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 smtClean="0"/>
                      <a:t> </a:t>
                    </a:r>
                    <a:fld id="{9E3B8F43-FBEE-469D-A25F-E4EAFA4F72DF}" type="VALUE">
                      <a:rPr lang="ru-RU" baseline="0" smtClean="0"/>
                      <a:pPr/>
                      <a:t>[ЗНАЧЕНИЕ]</a:t>
                    </a:fld>
                    <a:endParaRPr lang="ru-RU" baseline="0" dirty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9"/>
              <c:layout>
                <c:manualLayout>
                  <c:x val="0.2143651801390192"/>
                  <c:y val="1.794076361792837E-2"/>
                </c:manualLayout>
              </c:layout>
              <c:tx>
                <c:rich>
                  <a:bodyPr/>
                  <a:lstStyle/>
                  <a:p>
                    <a:fld id="{17A87D76-944F-4B10-8669-108F71EA50BD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 smtClean="0"/>
                      <a:t> </a:t>
                    </a:r>
                    <a:fld id="{24882F2A-997F-4791-B94E-A13502941F12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smtClean="0"/>
                      <a:t> 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'расхода по отраслям'!$C$7:$C$17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 </c:v>
                </c:pt>
                <c:pt idx="6">
                  <c:v>Культура </c:v>
                </c:pt>
                <c:pt idx="7">
                  <c:v>Социальная политика </c:v>
                </c:pt>
                <c:pt idx="8">
                  <c:v>Физическая культура  и спорт</c:v>
                </c:pt>
                <c:pt idx="9">
                  <c:v>Средства массовой информации </c:v>
                </c:pt>
                <c:pt idx="10">
                  <c:v>Обслуживание  государственного и муниципального долга</c:v>
                </c:pt>
              </c:strCache>
            </c:strRef>
          </c:cat>
          <c:val>
            <c:numRef>
              <c:f>'расхода по отраслям'!$D$7:$D$17</c:f>
              <c:numCache>
                <c:formatCode>#,##0.00</c:formatCode>
                <c:ptCount val="11"/>
                <c:pt idx="0">
                  <c:v>97683</c:v>
                </c:pt>
                <c:pt idx="1">
                  <c:v>721.5</c:v>
                </c:pt>
                <c:pt idx="2">
                  <c:v>23746.400000000001</c:v>
                </c:pt>
                <c:pt idx="3">
                  <c:v>55090.9</c:v>
                </c:pt>
                <c:pt idx="4">
                  <c:v>217554.8</c:v>
                </c:pt>
                <c:pt idx="5">
                  <c:v>344161.5</c:v>
                </c:pt>
                <c:pt idx="6">
                  <c:v>243961.1</c:v>
                </c:pt>
                <c:pt idx="7">
                  <c:v>21233.200000000001</c:v>
                </c:pt>
                <c:pt idx="8">
                  <c:v>3698.8</c:v>
                </c:pt>
                <c:pt idx="9">
                  <c:v>1753.8</c:v>
                </c:pt>
                <c:pt idx="10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80"/>
        <c:holeSize val="2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140020081626147"/>
          <c:y val="3.0774422622816832E-2"/>
          <c:w val="0.72252742357767374"/>
          <c:h val="0.87610912841975053"/>
        </c:manualLayout>
      </c:layout>
      <c:doughnutChart>
        <c:varyColors val="1"/>
        <c:ser>
          <c:idx val="0"/>
          <c:order val="0"/>
          <c:explosion val="8"/>
          <c:dPt>
            <c:idx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rgbClr val="0070C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71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val>
            <c:numRef>
              <c:f>Лист5!$D$4:$D$5</c:f>
              <c:numCache>
                <c:formatCode>#,##0.00</c:formatCode>
                <c:ptCount val="2"/>
                <c:pt idx="0">
                  <c:v>909613.9</c:v>
                </c:pt>
                <c:pt idx="1">
                  <c:v>108395.7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335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72222222222223"/>
          <c:y val="6.7129629629629636E-2"/>
          <c:w val="0.5444444444444444"/>
          <c:h val="0.90740740740740744"/>
        </c:manualLayout>
      </c:layout>
      <c:doughnutChart>
        <c:varyColors val="1"/>
        <c:ser>
          <c:idx val="0"/>
          <c:order val="0"/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explosion val="17"/>
            <c:spPr>
              <a:solidFill>
                <a:srgbClr val="0070C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Лист5!$D$16:$D$17</c:f>
              <c:numCache>
                <c:formatCode>#,##0.00</c:formatCode>
                <c:ptCount val="2"/>
                <c:pt idx="0">
                  <c:v>573141.9</c:v>
                </c:pt>
                <c:pt idx="1">
                  <c:v>93183.5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291666666666664"/>
          <c:y val="5.7870370370370371E-2"/>
          <c:w val="0.58611111111111114"/>
          <c:h val="0.88657407407407407"/>
        </c:manualLayout>
      </c:layout>
      <c:doughnutChart>
        <c:varyColors val="1"/>
        <c:ser>
          <c:idx val="0"/>
          <c:order val="0"/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explosion val="17"/>
            <c:spPr>
              <a:solidFill>
                <a:srgbClr val="0070C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Лист5!$D$24:$D$25</c:f>
              <c:numCache>
                <c:formatCode>#,##0.00</c:formatCode>
                <c:ptCount val="2"/>
                <c:pt idx="0">
                  <c:v>585705.69999999995</c:v>
                </c:pt>
                <c:pt idx="1">
                  <c:v>92600.3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80"/>
      <c:depthPercent val="10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9932153177042368E-2"/>
          <c:y val="6.9746376811594207E-2"/>
          <c:w val="0.93679206165140794"/>
          <c:h val="0.8822463768115942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-1.0778843432414214E-2"/>
                  <c:y val="8.45695795881557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spc="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F10D6EFC-B8A8-4522-8ABA-1DFCEE831444}" type="CATEGORYNAME">
                      <a:rPr lang="ru-RU" sz="12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2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sz="12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77 336 274; </a:t>
                    </a:r>
                    <a:fld id="{1AFCD8AE-79E6-4E6A-9BE8-07811466CEF4}" type="PERCENTAGE">
                      <a:rPr lang="ru-RU" sz="120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2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ru-RU" sz="1200" baseline="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021999854184892"/>
                      <c:h val="0.1544445979340301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7902527632037754"/>
                  <c:y val="-3.008729887024994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spc="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D8EE657C-F25E-4A17-B24D-78D8695C58D0}" type="CATEGORYNAME">
                      <a:rPr lang="ru-RU" sz="12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2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sz="12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233 545 316; </a:t>
                    </a:r>
                    <a:fld id="{AF52E043-6235-4113-BF9E-6B0E2083D8B2}" type="PERCENTAGE">
                      <a:rPr lang="ru-RU" sz="120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2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ru-RU" sz="1200" baseline="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3010407553222513"/>
                      <c:h val="0.1544445979340301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5.9547237336836499E-2"/>
                  <c:y val="-0.1287270341207349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spc="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F8D68029-CB0F-40B5-8E65-5CC8A90FC117}" type="CATEGORYNAME">
                      <a:rPr lang="ru-RU" smtClean="0"/>
                      <a:pPr>
                        <a:defRPr sz="12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 smtClean="0"/>
                      <a:t> </a:t>
                    </a:r>
                    <a:fld id="{41015852-F9AD-4E85-A8C5-21D76A2D261C}" type="VALUE">
                      <a:rPr lang="ru-RU" baseline="0" smtClean="0"/>
                      <a:pPr>
                        <a:defRPr sz="12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r>
                      <a:rPr lang="ru-RU" baseline="0" dirty="0"/>
                      <a:t>; </a:t>
                    </a:r>
                    <a:fld id="{474B6556-6065-445A-B2BD-8EE73785A822}" type="PERCENTAGE">
                      <a:rPr lang="ru-RU" baseline="0"/>
                      <a:pPr>
                        <a:defRPr sz="12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5.1267762487464452E-2"/>
                  <c:y val="-0.117202584731256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1" i="0" u="none" strike="noStrike" kern="1200" spc="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31E861B2-995C-4828-BC31-1C1F75283CA5}" type="CATEGORYNAME">
                      <a:rPr lang="ru-RU" sz="12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2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sz="12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4 341 170; </a:t>
                    </a:r>
                    <a:fld id="{B2050D52-A99F-415D-8D6D-9BCA01778AA3}" type="PERCENTAGE">
                      <a:rPr lang="ru-RU" sz="120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2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ru-RU" sz="1200" baseline="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75454316923052"/>
                      <c:h val="0.2268660846741983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0.11798870661249723"/>
                  <c:y val="-1.006447563619768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spc="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0BE57EF-7806-43AE-A9C7-CB228631C500}" type="CATEGORYNAME">
                      <a:rPr lang="ru-RU" smtClean="0"/>
                      <a:pPr>
                        <a:defRPr sz="12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 smtClean="0"/>
                      <a:t> </a:t>
                    </a:r>
                    <a:fld id="{08112F11-5C1A-4CD1-97F0-054C3BBA720C}" type="VALUE">
                      <a:rPr lang="ru-RU" baseline="0"/>
                      <a:pPr>
                        <a:defRPr sz="12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r>
                      <a:rPr lang="ru-RU" baseline="0" dirty="0"/>
                      <a:t>; </a:t>
                    </a:r>
                    <a:fld id="{192DB9C1-BDF4-4BB2-820C-206CEF0C0A5F}" type="PERCENTAGE">
                      <a:rPr lang="ru-RU" baseline="0"/>
                      <a:pPr>
                        <a:defRPr sz="12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114663833859078"/>
                      <c:h val="0.1608695652173912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8.1098415736138033E-2"/>
                  <c:y val="8.333333333333332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spc="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C7A478-42E6-4365-9B40-C60214B5203B}" type="CATEGORYNAME">
                      <a:rPr lang="ru-RU" sz="12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2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sz="12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fld id="{E90E1AAB-FA54-45C9-AD79-5293811A70BA}" type="VALUE">
                      <a:rPr lang="ru-RU" sz="12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2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r>
                      <a:rPr lang="ru-RU" sz="12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;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9.2346932431592185E-2"/>
                  <c:y val="0.2246376811594202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spc="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AD82BBF9-3C9F-493F-9C51-8698C773E769}" type="CATEGORYNAME">
                      <a:rPr lang="ru-RU" smtClean="0"/>
                      <a:pPr>
                        <a:defRPr sz="12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 smtClean="0"/>
                      <a:t> </a:t>
                    </a:r>
                    <a:fld id="{CA732379-E778-4BC1-BED8-B485CD54A465}" type="VALUE">
                      <a:rPr lang="ru-RU" baseline="0"/>
                      <a:pPr>
                        <a:defRPr sz="12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r>
                      <a:rPr lang="ru-RU" baseline="0" dirty="0"/>
                      <a:t>; </a:t>
                    </a:r>
                    <a:fld id="{1C502554-C0C9-4D00-9799-7781F29C2054}" type="PERCENTAGE">
                      <a:rPr lang="ru-RU" baseline="0"/>
                      <a:pPr>
                        <a:defRPr sz="12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spc="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Лист4!$B$4:$B$10</c:f>
              <c:strCache>
                <c:ptCount val="7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Дополнительное образование детей</c:v>
                </c:pt>
                <c:pt idx="3">
                  <c:v>Молодежная политика и оздоровление детей</c:v>
                </c:pt>
                <c:pt idx="4">
                  <c:v>Другие вопросы  в области образования</c:v>
                </c:pt>
                <c:pt idx="5">
                  <c:v>Общегосударственные вопросы</c:v>
                </c:pt>
                <c:pt idx="6">
                  <c:v>Социальная политика</c:v>
                </c:pt>
              </c:strCache>
            </c:strRef>
          </c:cat>
          <c:val>
            <c:numRef>
              <c:f>Лист4!$C$4:$C$10</c:f>
              <c:numCache>
                <c:formatCode>#,##0</c:formatCode>
                <c:ptCount val="7"/>
                <c:pt idx="0">
                  <c:v>77336274</c:v>
                </c:pt>
                <c:pt idx="1">
                  <c:v>230446916</c:v>
                </c:pt>
                <c:pt idx="2">
                  <c:v>7097880</c:v>
                </c:pt>
                <c:pt idx="3">
                  <c:v>4341170</c:v>
                </c:pt>
                <c:pt idx="4">
                  <c:v>13159480</c:v>
                </c:pt>
                <c:pt idx="5">
                  <c:v>1161500</c:v>
                </c:pt>
                <c:pt idx="6">
                  <c:v>1698300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60"/>
      <c:rotY val="13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</c:dPt>
          <c:dPt>
            <c:idx val="2"/>
            <c:bubble3D val="0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</c:dPt>
          <c:dPt>
            <c:idx val="3"/>
            <c:bubble3D val="0"/>
            <c:spPr>
              <a:solidFill>
                <a:schemeClr val="accent2">
                  <a:lumMod val="60000"/>
                  <a:alpha val="90000"/>
                </a:schemeClr>
              </a:solidFill>
              <a:ln w="19050">
                <a:solidFill>
                  <a:schemeClr val="accent2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60000"/>
                    <a:lumMod val="75000"/>
                  </a:schemeClr>
                </a:contourClr>
              </a:sp3d>
            </c:spPr>
          </c:dPt>
          <c:dPt>
            <c:idx val="4"/>
            <c:bubble3D val="0"/>
            <c:spPr>
              <a:solidFill>
                <a:schemeClr val="accent4">
                  <a:lumMod val="60000"/>
                  <a:alpha val="90000"/>
                </a:schemeClr>
              </a:solidFill>
              <a:ln w="19050">
                <a:solidFill>
                  <a:schemeClr val="accent4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60000"/>
                    <a:lumMod val="75000"/>
                  </a:schemeClr>
                </a:contourClr>
              </a:sp3d>
            </c:spPr>
          </c:dPt>
          <c:dPt>
            <c:idx val="5"/>
            <c:bubble3D val="0"/>
            <c:spPr>
              <a:solidFill>
                <a:schemeClr val="accent6">
                  <a:lumMod val="60000"/>
                  <a:alpha val="90000"/>
                </a:schemeClr>
              </a:solidFill>
              <a:ln w="19050">
                <a:solidFill>
                  <a:schemeClr val="accent6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60000"/>
                    <a:lumMod val="75000"/>
                  </a:schemeClr>
                </a:contourClr>
              </a:sp3d>
            </c:spPr>
          </c:dPt>
          <c:dLbls>
            <c:dLbl>
              <c:idx val="0"/>
              <c:spPr>
                <a:solidFill>
                  <a:schemeClr val="bg1">
                    <a:alpha val="90000"/>
                  </a:schemeClr>
                </a:solidFill>
                <a:ln w="12700" cap="flat" cmpd="sng" algn="ctr">
                  <a:solidFill>
                    <a:schemeClr val="bg1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2"/>
                      </a:solidFill>
                      <a:effectLst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1.935948768797905E-2"/>
                  <c:y val="-6.4336686764479817E-2"/>
                </c:manualLayout>
              </c:layout>
              <c:spPr>
                <a:solidFill>
                  <a:schemeClr val="bg1">
                    <a:alpha val="90000"/>
                  </a:schemeClr>
                </a:solidFill>
                <a:ln w="12700" cap="flat" cmpd="sng" algn="ctr">
                  <a:solidFill>
                    <a:schemeClr val="bg1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4"/>
                      </a:solidFill>
                      <a:effectLst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5770097266449342E-2"/>
                  <c:y val="5.3494115838557059E-2"/>
                </c:manualLayout>
              </c:layout>
              <c:spPr>
                <a:solidFill>
                  <a:schemeClr val="bg1">
                    <a:alpha val="90000"/>
                  </a:schemeClr>
                </a:solidFill>
                <a:ln w="12700" cap="flat" cmpd="sng" algn="ctr">
                  <a:solidFill>
                    <a:schemeClr val="bg1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6"/>
                      </a:solidFill>
                      <a:effectLst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3888726373899647E-16"/>
                  <c:y val="-4.4542902852978516E-2"/>
                </c:manualLayout>
              </c:layout>
              <c:spPr>
                <a:solidFill>
                  <a:schemeClr val="bg1">
                    <a:alpha val="90000"/>
                  </a:schemeClr>
                </a:solidFill>
                <a:ln w="12700" cap="flat" cmpd="sng" algn="ctr">
                  <a:solidFill>
                    <a:schemeClr val="bg1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2">
                          <a:lumMod val="60000"/>
                        </a:schemeClr>
                      </a:solidFill>
                      <a:effectLst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9056306809784834E-3"/>
                  <c:y val="-4.9324246616678336E-2"/>
                </c:manualLayout>
              </c:layout>
              <c:spPr>
                <a:solidFill>
                  <a:schemeClr val="bg1">
                    <a:alpha val="90000"/>
                  </a:schemeClr>
                </a:solidFill>
                <a:ln w="12700" cap="flat" cmpd="sng" algn="ctr">
                  <a:solidFill>
                    <a:schemeClr val="bg1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4">
                          <a:lumMod val="60000"/>
                        </a:schemeClr>
                      </a:solidFill>
                      <a:effectLst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8.220053653654609E-2"/>
                  <c:y val="7.7125272573032491E-2"/>
                </c:manualLayout>
              </c:layout>
              <c:spPr>
                <a:solidFill>
                  <a:schemeClr val="bg1">
                    <a:alpha val="90000"/>
                  </a:schemeClr>
                </a:solidFill>
                <a:ln w="12700" cap="flat" cmpd="sng" algn="ctr">
                  <a:solidFill>
                    <a:schemeClr val="bg1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6">
                          <a:lumMod val="60000"/>
                        </a:schemeClr>
                      </a:solidFill>
                      <a:effectLst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>
                  <a:alpha val="90000"/>
                </a:schemeClr>
              </a:solidFill>
              <a:ln w="12700" cap="flat" cmpd="sng" algn="ctr">
                <a:solidFill>
                  <a:schemeClr val="bg1"/>
                </a:solidFill>
                <a:round/>
              </a:ln>
              <a:effectLst>
                <a:outerShdw blurRad="50800" dist="38100" dir="2700000" algn="tl" rotWithShape="0">
                  <a:srgbClr val="C0504D">
                    <a:lumMod val="75000"/>
                    <a:alpha val="40000"/>
                  </a:srgb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2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Лист1!$L$4:$L$9</c:f>
              <c:strCache>
                <c:ptCount val="6"/>
                <c:pt idx="0">
                  <c:v>Строительство Центра культурного развития</c:v>
                </c:pt>
                <c:pt idx="1">
                  <c:v>Дивеевская музыкальная школа" </c:v>
                </c:pt>
                <c:pt idx="2">
                  <c:v>Культурно-досуговая деятельность </c:v>
                </c:pt>
                <c:pt idx="3">
                  <c:v>Централизованная библиотечная система</c:v>
                </c:pt>
                <c:pt idx="4">
                  <c:v>Центр хозяйственного обслуживания</c:v>
                </c:pt>
                <c:pt idx="5">
                  <c:v>Отдел культуры и спорта </c:v>
                </c:pt>
              </c:strCache>
            </c:strRef>
          </c:cat>
          <c:val>
            <c:numRef>
              <c:f>Лист1!$M$4:$M$9</c:f>
              <c:numCache>
                <c:formatCode>General</c:formatCode>
                <c:ptCount val="6"/>
                <c:pt idx="0" formatCode="#,##0.00">
                  <c:v>174659.9</c:v>
                </c:pt>
                <c:pt idx="1">
                  <c:v>11815.8</c:v>
                </c:pt>
                <c:pt idx="2">
                  <c:v>36331.800000000003</c:v>
                </c:pt>
                <c:pt idx="3">
                  <c:v>17385.7</c:v>
                </c:pt>
                <c:pt idx="4">
                  <c:v>10532</c:v>
                </c:pt>
                <c:pt idx="5">
                  <c:v>4376.7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/>
              <a:t>Объем муниципального долга (тыс.руб.)</a:t>
            </a:r>
          </a:p>
        </c:rich>
      </c:tx>
      <c:layout>
        <c:manualLayout>
          <c:xMode val="edge"/>
          <c:yMode val="edge"/>
          <c:x val="0.33669041217848877"/>
          <c:y val="5.2447681372961123E-2"/>
        </c:manualLayout>
      </c:layout>
      <c:overlay val="0"/>
      <c:spPr>
        <a:noFill/>
        <a:ln w="25400">
          <a:noFill/>
        </a:ln>
      </c:spPr>
    </c:title>
    <c:autoTitleDeleted val="0"/>
    <c:view3D>
      <c:rotX val="0"/>
      <c:rotY val="10"/>
      <c:depthPercent val="100"/>
      <c:rAngAx val="0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Мун.долг!$A$55:$A$59</c:f>
              <c:strCache>
                <c:ptCount val="5"/>
                <c:pt idx="0">
                  <c:v>на 01.01.2021</c:v>
                </c:pt>
                <c:pt idx="1">
                  <c:v>на 01.01.2022</c:v>
                </c:pt>
                <c:pt idx="2">
                  <c:v>на 01.01.2023</c:v>
                </c:pt>
                <c:pt idx="3">
                  <c:v>на 01.01.2024</c:v>
                </c:pt>
                <c:pt idx="4">
                  <c:v>на 31.12.2024</c:v>
                </c:pt>
              </c:strCache>
            </c:strRef>
          </c:cat>
          <c:val>
            <c:numRef>
              <c:f>Мун.долг!$B$55:$B$59</c:f>
              <c:numCache>
                <c:formatCode>#\ ##0.0\ _₽</c:formatCode>
                <c:ptCount val="5"/>
                <c:pt idx="0">
                  <c:v>6400</c:v>
                </c:pt>
                <c:pt idx="1">
                  <c:v>4000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474510136"/>
        <c:axId val="474513664"/>
        <c:axId val="0"/>
      </c:bar3DChart>
      <c:catAx>
        <c:axId val="47451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4513664"/>
        <c:crosses val="autoZero"/>
        <c:auto val="1"/>
        <c:lblAlgn val="ctr"/>
        <c:lblOffset val="100"/>
        <c:noMultiLvlLbl val="0"/>
      </c:catAx>
      <c:valAx>
        <c:axId val="474513664"/>
        <c:scaling>
          <c:orientation val="minMax"/>
        </c:scaling>
        <c:delete val="1"/>
        <c:axPos val="l"/>
        <c:numFmt formatCode="#\ ##0.0\ _₽" sourceLinked="1"/>
        <c:majorTickMark val="none"/>
        <c:minorTickMark val="none"/>
        <c:tickLblPos val="nextTo"/>
        <c:crossAx val="4745101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FF9933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Мун.долг!$I$3:$I$6</c:f>
              <c:strCache>
                <c:ptCount val="4"/>
                <c:pt idx="0">
                  <c:v>факт 2021 года</c:v>
                </c:pt>
                <c:pt idx="1">
                  <c:v>план 2022 года</c:v>
                </c:pt>
                <c:pt idx="2">
                  <c:v>план 2023 года</c:v>
                </c:pt>
                <c:pt idx="3">
                  <c:v>план 2024 года</c:v>
                </c:pt>
              </c:strCache>
            </c:strRef>
          </c:cat>
          <c:val>
            <c:numRef>
              <c:f>Мун.долг!$J$3:$J$6</c:f>
              <c:numCache>
                <c:formatCode>_-* #\ ##0.0\ _₽_-;\-* #\ ##0.0\ _₽_-;_-* "-"?\ _₽_-;_-@_-</c:formatCode>
                <c:ptCount val="4"/>
                <c:pt idx="0">
                  <c:v>6.1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75485928"/>
        <c:axId val="475487496"/>
      </c:barChart>
      <c:catAx>
        <c:axId val="4754859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75487496"/>
        <c:crosses val="autoZero"/>
        <c:auto val="1"/>
        <c:lblAlgn val="ctr"/>
        <c:lblOffset val="100"/>
        <c:noMultiLvlLbl val="0"/>
      </c:catAx>
      <c:valAx>
        <c:axId val="475487496"/>
        <c:scaling>
          <c:orientation val="minMax"/>
          <c:min val="4"/>
        </c:scaling>
        <c:delete val="0"/>
        <c:axPos val="b"/>
        <c:majorGridlines/>
        <c:numFmt formatCode="_-* #\ ##0.0\ _₽_-;\-* #\ ##0.0\ _₽_-;_-* &quot;-&quot;?\ _₽_-;_-@_-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754859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bg1">
                <a:lumMod val="6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Мун.долг!$I$4:$I$6</c:f>
              <c:strCache>
                <c:ptCount val="3"/>
                <c:pt idx="0">
                  <c:v>план 2022 года</c:v>
                </c:pt>
                <c:pt idx="1">
                  <c:v>план 2023 года</c:v>
                </c:pt>
                <c:pt idx="2">
                  <c:v>план 2024 года</c:v>
                </c:pt>
              </c:strCache>
            </c:strRef>
          </c:cat>
          <c:val>
            <c:numRef>
              <c:f>Мун.долг!$J$4:$J$6</c:f>
              <c:numCache>
                <c:formatCode>_-* #\ ##0.0\ _₽_-;\-* #\ ##0.0\ _₽_-;_-* "-"?\ _₽_-;_-@_-</c:formatCode>
                <c:ptCount val="3"/>
                <c:pt idx="0">
                  <c:v>10</c:v>
                </c:pt>
                <c:pt idx="1">
                  <c:v>10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74512096"/>
        <c:axId val="474512488"/>
      </c:barChart>
      <c:catAx>
        <c:axId val="474512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74512488"/>
        <c:crosses val="autoZero"/>
        <c:auto val="1"/>
        <c:lblAlgn val="ctr"/>
        <c:lblOffset val="100"/>
        <c:noMultiLvlLbl val="0"/>
      </c:catAx>
      <c:valAx>
        <c:axId val="474512488"/>
        <c:scaling>
          <c:orientation val="minMax"/>
          <c:min val="7"/>
        </c:scaling>
        <c:delete val="0"/>
        <c:axPos val="b"/>
        <c:majorGridlines/>
        <c:numFmt formatCode="_-* #\ ##0.0\ _₽_-;\-* #\ ##0.0\ _₽_-;_-* &quot;-&quot;?\ _₽_-;_-@_-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74512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r>
              <a:rPr lang="ru-RU" b="1"/>
              <a:t>Предельный объем муниципального долга, тыс.руб.
</a:t>
            </a:r>
          </a:p>
        </c:rich>
      </c:tx>
      <c:layout>
        <c:manualLayout>
          <c:xMode val="edge"/>
          <c:yMode val="edge"/>
          <c:x val="0.20253459709214972"/>
          <c:y val="8.0503144654088046E-2"/>
        </c:manualLayout>
      </c:layout>
      <c:overlay val="0"/>
      <c:spPr>
        <a:noFill/>
        <a:ln w="25400">
          <a:noFill/>
        </a:ln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Мун.долг!$A$28:$A$30</c:f>
              <c:strCache>
                <c:ptCount val="3"/>
                <c:pt idx="0">
                  <c:v>на 2022 год</c:v>
                </c:pt>
                <c:pt idx="1">
                  <c:v>на 2023год</c:v>
                </c:pt>
                <c:pt idx="2">
                  <c:v>на 2024 год</c:v>
                </c:pt>
              </c:strCache>
            </c:strRef>
          </c:cat>
          <c:val>
            <c:numRef>
              <c:f>Мун.долг!$B$28:$B$30</c:f>
              <c:numCache>
                <c:formatCode>_-* #\ ##0.0\ _₽_-;\-* #\ ##0.0\ _₽_-;_-* "-"?\ _₽_-;_-@_-</c:formatCode>
                <c:ptCount val="3"/>
                <c:pt idx="0">
                  <c:v>24641.599999999999</c:v>
                </c:pt>
                <c:pt idx="1">
                  <c:v>26070.799999999999</c:v>
                </c:pt>
                <c:pt idx="2">
                  <c:v>27431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74507000"/>
        <c:axId val="388481408"/>
      </c:barChart>
      <c:catAx>
        <c:axId val="474507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88481408"/>
        <c:crosses val="autoZero"/>
        <c:auto val="1"/>
        <c:lblAlgn val="ctr"/>
        <c:lblOffset val="100"/>
        <c:noMultiLvlLbl val="0"/>
      </c:catAx>
      <c:valAx>
        <c:axId val="388481408"/>
        <c:scaling>
          <c:orientation val="minMax"/>
          <c:max val="28000"/>
          <c:min val="15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\ _₽_-;\-* #\ ##0.0\ _₽_-;_-* &quot;-&quot;?\ _₽_-;_-@_-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74507000"/>
        <c:crosses val="autoZero"/>
        <c:crossBetween val="between"/>
        <c:minorUnit val="5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602F0F-1F8A-4CE2-B015-F02A3BA60801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59604D-E7B9-4434-AEDC-F17AFCD7E0E2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2022 год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E63CE7-EBC2-479C-A745-520E0362F2C1}" type="parTrans" cxnId="{E152BADB-447F-4624-AA5A-8F209003B133}">
      <dgm:prSet/>
      <dgm:spPr/>
      <dgm:t>
        <a:bodyPr/>
        <a:lstStyle/>
        <a:p>
          <a:endParaRPr lang="ru-RU"/>
        </a:p>
      </dgm:t>
    </dgm:pt>
    <dgm:pt modelId="{78077A3D-EE0B-4C8E-91C1-3C179896CE23}" type="sibTrans" cxnId="{E152BADB-447F-4624-AA5A-8F209003B133}">
      <dgm:prSet/>
      <dgm:spPr/>
      <dgm:t>
        <a:bodyPr/>
        <a:lstStyle/>
        <a:p>
          <a:endParaRPr lang="ru-RU"/>
        </a:p>
      </dgm:t>
    </dgm:pt>
    <dgm:pt modelId="{8FA7D4C4-E9C8-4724-A989-E3E4AE082194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1 009 615 000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F77E2F-969B-492C-9B89-FB741D5F2DB4}" type="parTrans" cxnId="{38301CE0-6E61-4122-9C6E-42B6B2328212}">
      <dgm:prSet/>
      <dgm:spPr/>
      <dgm:t>
        <a:bodyPr/>
        <a:lstStyle/>
        <a:p>
          <a:endParaRPr lang="ru-RU"/>
        </a:p>
      </dgm:t>
    </dgm:pt>
    <dgm:pt modelId="{89BEBEBB-EF6E-4CDE-8861-D64B81B86A0C}" type="sibTrans" cxnId="{38301CE0-6E61-4122-9C6E-42B6B2328212}">
      <dgm:prSet/>
      <dgm:spPr/>
      <dgm:t>
        <a:bodyPr/>
        <a:lstStyle/>
        <a:p>
          <a:endParaRPr lang="ru-RU"/>
        </a:p>
      </dgm:t>
    </dgm:pt>
    <dgm:pt modelId="{060E90DE-5D7C-4115-8BB7-8E43F4B952FD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2023 год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E8BFE5-50DC-4643-AFE2-F682FAE9B71A}" type="parTrans" cxnId="{AAD84A8F-84D6-4CFF-8116-657833F5F228}">
      <dgm:prSet/>
      <dgm:spPr/>
      <dgm:t>
        <a:bodyPr/>
        <a:lstStyle/>
        <a:p>
          <a:endParaRPr lang="ru-RU"/>
        </a:p>
      </dgm:t>
    </dgm:pt>
    <dgm:pt modelId="{94F8332B-1E20-46DB-8069-9225BE4BB7DD}" type="sibTrans" cxnId="{AAD84A8F-84D6-4CFF-8116-657833F5F228}">
      <dgm:prSet/>
      <dgm:spPr/>
      <dgm:t>
        <a:bodyPr/>
        <a:lstStyle/>
        <a:p>
          <a:endParaRPr lang="ru-RU"/>
        </a:p>
      </dgm:t>
    </dgm:pt>
    <dgm:pt modelId="{236195DA-05B4-4181-B455-9001FCF17D3C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676 237 100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47D205-D414-41D0-8629-73192F150300}" type="parTrans" cxnId="{B4193DA1-F591-4B01-B03C-8ADFF6C72EA9}">
      <dgm:prSet/>
      <dgm:spPr/>
      <dgm:t>
        <a:bodyPr/>
        <a:lstStyle/>
        <a:p>
          <a:endParaRPr lang="ru-RU"/>
        </a:p>
      </dgm:t>
    </dgm:pt>
    <dgm:pt modelId="{F1C2B421-1B3A-4695-BBEB-2688DC35688E}" type="sibTrans" cxnId="{B4193DA1-F591-4B01-B03C-8ADFF6C72EA9}">
      <dgm:prSet/>
      <dgm:spPr/>
      <dgm:t>
        <a:bodyPr/>
        <a:lstStyle/>
        <a:p>
          <a:endParaRPr lang="ru-RU"/>
        </a:p>
      </dgm:t>
    </dgm:pt>
    <dgm:pt modelId="{965D7DFA-FBB7-435D-93F5-EA8CBAF517A4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2024 год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5A631A-08BF-4E0A-8262-0D7974A22411}" type="parTrans" cxnId="{0DAB6B92-CEB7-4381-AC7D-FCF17F39CB7F}">
      <dgm:prSet/>
      <dgm:spPr/>
      <dgm:t>
        <a:bodyPr/>
        <a:lstStyle/>
        <a:p>
          <a:endParaRPr lang="ru-RU"/>
        </a:p>
      </dgm:t>
    </dgm:pt>
    <dgm:pt modelId="{C0453F1F-133D-4B1A-9732-9859544BC5F4}" type="sibTrans" cxnId="{0DAB6B92-CEB7-4381-AC7D-FCF17F39CB7F}">
      <dgm:prSet/>
      <dgm:spPr/>
      <dgm:t>
        <a:bodyPr/>
        <a:lstStyle/>
        <a:p>
          <a:endParaRPr lang="ru-RU"/>
        </a:p>
      </dgm:t>
    </dgm:pt>
    <dgm:pt modelId="{5AC11A4F-9449-4AEE-B296-74EEB071DA4F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699 045 500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04EFDF-AD1C-4DEF-BEF6-DF10E33E10CD}" type="parTrans" cxnId="{DC507E24-D26D-462F-827D-5ACFBC45D8C2}">
      <dgm:prSet/>
      <dgm:spPr/>
      <dgm:t>
        <a:bodyPr/>
        <a:lstStyle/>
        <a:p>
          <a:endParaRPr lang="ru-RU"/>
        </a:p>
      </dgm:t>
    </dgm:pt>
    <dgm:pt modelId="{610725B7-AE05-4229-B956-93CADC887443}" type="sibTrans" cxnId="{DC507E24-D26D-462F-827D-5ACFBC45D8C2}">
      <dgm:prSet/>
      <dgm:spPr/>
      <dgm:t>
        <a:bodyPr/>
        <a:lstStyle/>
        <a:p>
          <a:endParaRPr lang="ru-RU"/>
        </a:p>
      </dgm:t>
    </dgm:pt>
    <dgm:pt modelId="{3A34DCAB-1A39-4AE3-A8B1-142F14FEC637}" type="pres">
      <dgm:prSet presAssocID="{74602F0F-1F8A-4CE2-B015-F02A3BA6080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4B6CED2-2051-4D6D-8A98-A32A4F6F57B4}" type="pres">
      <dgm:prSet presAssocID="{6759604D-E7B9-4434-AEDC-F17AFCD7E0E2}" presName="linNode" presStyleCnt="0"/>
      <dgm:spPr/>
    </dgm:pt>
    <dgm:pt modelId="{62F8C6D1-6AF3-4F18-A88F-0EC2AA1C5A8F}" type="pres">
      <dgm:prSet presAssocID="{6759604D-E7B9-4434-AEDC-F17AFCD7E0E2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1AE654-9AA8-4406-824C-F2F33893B1B0}" type="pres">
      <dgm:prSet presAssocID="{6759604D-E7B9-4434-AEDC-F17AFCD7E0E2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05286A-07D3-4D17-8114-B9DBDD734295}" type="pres">
      <dgm:prSet presAssocID="{78077A3D-EE0B-4C8E-91C1-3C179896CE23}" presName="sp" presStyleCnt="0"/>
      <dgm:spPr/>
    </dgm:pt>
    <dgm:pt modelId="{D2B05ECC-B997-45A3-953A-07A61463452C}" type="pres">
      <dgm:prSet presAssocID="{060E90DE-5D7C-4115-8BB7-8E43F4B952FD}" presName="linNode" presStyleCnt="0"/>
      <dgm:spPr/>
    </dgm:pt>
    <dgm:pt modelId="{D28EF6B4-E7EC-4CE6-BFB4-B7A0655EA32C}" type="pres">
      <dgm:prSet presAssocID="{060E90DE-5D7C-4115-8BB7-8E43F4B952FD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07F5C1-D42B-4D8B-A036-229D8D41D403}" type="pres">
      <dgm:prSet presAssocID="{060E90DE-5D7C-4115-8BB7-8E43F4B952FD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7E388D-DDBF-4683-9DCF-B7A9B1383904}" type="pres">
      <dgm:prSet presAssocID="{94F8332B-1E20-46DB-8069-9225BE4BB7DD}" presName="sp" presStyleCnt="0"/>
      <dgm:spPr/>
    </dgm:pt>
    <dgm:pt modelId="{33DCA15B-0D60-4008-A5E7-67E27374CC2A}" type="pres">
      <dgm:prSet presAssocID="{965D7DFA-FBB7-435D-93F5-EA8CBAF517A4}" presName="linNode" presStyleCnt="0"/>
      <dgm:spPr/>
    </dgm:pt>
    <dgm:pt modelId="{AB70EF3C-2507-414D-8C82-1D00DB6B1FF1}" type="pres">
      <dgm:prSet presAssocID="{965D7DFA-FBB7-435D-93F5-EA8CBAF517A4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F5E229-AED1-415B-BFE8-B1C968F24750}" type="pres">
      <dgm:prSet presAssocID="{965D7DFA-FBB7-435D-93F5-EA8CBAF517A4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0BDFA5-A335-49AB-ABB5-2357233F59EE}" type="presOf" srcId="{8FA7D4C4-E9C8-4724-A989-E3E4AE082194}" destId="{1D1AE654-9AA8-4406-824C-F2F33893B1B0}" srcOrd="0" destOrd="0" presId="urn:microsoft.com/office/officeart/2005/8/layout/vList5"/>
    <dgm:cxn modelId="{E152BADB-447F-4624-AA5A-8F209003B133}" srcId="{74602F0F-1F8A-4CE2-B015-F02A3BA60801}" destId="{6759604D-E7B9-4434-AEDC-F17AFCD7E0E2}" srcOrd="0" destOrd="0" parTransId="{92E63CE7-EBC2-479C-A745-520E0362F2C1}" sibTransId="{78077A3D-EE0B-4C8E-91C1-3C179896CE23}"/>
    <dgm:cxn modelId="{AAD84A8F-84D6-4CFF-8116-657833F5F228}" srcId="{74602F0F-1F8A-4CE2-B015-F02A3BA60801}" destId="{060E90DE-5D7C-4115-8BB7-8E43F4B952FD}" srcOrd="1" destOrd="0" parTransId="{8BE8BFE5-50DC-4643-AFE2-F682FAE9B71A}" sibTransId="{94F8332B-1E20-46DB-8069-9225BE4BB7DD}"/>
    <dgm:cxn modelId="{6D09D852-28FA-4C67-9E89-4C537F33CAB5}" type="presOf" srcId="{74602F0F-1F8A-4CE2-B015-F02A3BA60801}" destId="{3A34DCAB-1A39-4AE3-A8B1-142F14FEC637}" srcOrd="0" destOrd="0" presId="urn:microsoft.com/office/officeart/2005/8/layout/vList5"/>
    <dgm:cxn modelId="{DC507E24-D26D-462F-827D-5ACFBC45D8C2}" srcId="{965D7DFA-FBB7-435D-93F5-EA8CBAF517A4}" destId="{5AC11A4F-9449-4AEE-B296-74EEB071DA4F}" srcOrd="0" destOrd="0" parTransId="{1304EFDF-AD1C-4DEF-BEF6-DF10E33E10CD}" sibTransId="{610725B7-AE05-4229-B956-93CADC887443}"/>
    <dgm:cxn modelId="{D1820B79-19A8-4167-83AA-3D1A739CA5C5}" type="presOf" srcId="{5AC11A4F-9449-4AEE-B296-74EEB071DA4F}" destId="{C1F5E229-AED1-415B-BFE8-B1C968F24750}" srcOrd="0" destOrd="0" presId="urn:microsoft.com/office/officeart/2005/8/layout/vList5"/>
    <dgm:cxn modelId="{0FDB60C1-D40B-4C53-B4DE-D18D6153C962}" type="presOf" srcId="{060E90DE-5D7C-4115-8BB7-8E43F4B952FD}" destId="{D28EF6B4-E7EC-4CE6-BFB4-B7A0655EA32C}" srcOrd="0" destOrd="0" presId="urn:microsoft.com/office/officeart/2005/8/layout/vList5"/>
    <dgm:cxn modelId="{C1F4DC04-1159-4666-961F-FE47D17ABAFA}" type="presOf" srcId="{236195DA-05B4-4181-B455-9001FCF17D3C}" destId="{6A07F5C1-D42B-4D8B-A036-229D8D41D403}" srcOrd="0" destOrd="0" presId="urn:microsoft.com/office/officeart/2005/8/layout/vList5"/>
    <dgm:cxn modelId="{81187B8A-3FDC-4D21-8347-18FEA6A047BC}" type="presOf" srcId="{6759604D-E7B9-4434-AEDC-F17AFCD7E0E2}" destId="{62F8C6D1-6AF3-4F18-A88F-0EC2AA1C5A8F}" srcOrd="0" destOrd="0" presId="urn:microsoft.com/office/officeart/2005/8/layout/vList5"/>
    <dgm:cxn modelId="{B4193DA1-F591-4B01-B03C-8ADFF6C72EA9}" srcId="{060E90DE-5D7C-4115-8BB7-8E43F4B952FD}" destId="{236195DA-05B4-4181-B455-9001FCF17D3C}" srcOrd="0" destOrd="0" parTransId="{E047D205-D414-41D0-8629-73192F150300}" sibTransId="{F1C2B421-1B3A-4695-BBEB-2688DC35688E}"/>
    <dgm:cxn modelId="{B6A52A0B-2B8C-4DF4-BE27-9854CCF84D98}" type="presOf" srcId="{965D7DFA-FBB7-435D-93F5-EA8CBAF517A4}" destId="{AB70EF3C-2507-414D-8C82-1D00DB6B1FF1}" srcOrd="0" destOrd="0" presId="urn:microsoft.com/office/officeart/2005/8/layout/vList5"/>
    <dgm:cxn modelId="{0DAB6B92-CEB7-4381-AC7D-FCF17F39CB7F}" srcId="{74602F0F-1F8A-4CE2-B015-F02A3BA60801}" destId="{965D7DFA-FBB7-435D-93F5-EA8CBAF517A4}" srcOrd="2" destOrd="0" parTransId="{2F5A631A-08BF-4E0A-8262-0D7974A22411}" sibTransId="{C0453F1F-133D-4B1A-9732-9859544BC5F4}"/>
    <dgm:cxn modelId="{38301CE0-6E61-4122-9C6E-42B6B2328212}" srcId="{6759604D-E7B9-4434-AEDC-F17AFCD7E0E2}" destId="{8FA7D4C4-E9C8-4724-A989-E3E4AE082194}" srcOrd="0" destOrd="0" parTransId="{4EF77E2F-969B-492C-9B89-FB741D5F2DB4}" sibTransId="{89BEBEBB-EF6E-4CDE-8861-D64B81B86A0C}"/>
    <dgm:cxn modelId="{536EB1BD-50F7-4DDD-9CA8-2A56A72975D9}" type="presParOf" srcId="{3A34DCAB-1A39-4AE3-A8B1-142F14FEC637}" destId="{B4B6CED2-2051-4D6D-8A98-A32A4F6F57B4}" srcOrd="0" destOrd="0" presId="urn:microsoft.com/office/officeart/2005/8/layout/vList5"/>
    <dgm:cxn modelId="{66E0F409-A6A0-4205-9248-A88E29F24BEA}" type="presParOf" srcId="{B4B6CED2-2051-4D6D-8A98-A32A4F6F57B4}" destId="{62F8C6D1-6AF3-4F18-A88F-0EC2AA1C5A8F}" srcOrd="0" destOrd="0" presId="urn:microsoft.com/office/officeart/2005/8/layout/vList5"/>
    <dgm:cxn modelId="{D73530E4-0C34-4800-A941-119BB7681D20}" type="presParOf" srcId="{B4B6CED2-2051-4D6D-8A98-A32A4F6F57B4}" destId="{1D1AE654-9AA8-4406-824C-F2F33893B1B0}" srcOrd="1" destOrd="0" presId="urn:microsoft.com/office/officeart/2005/8/layout/vList5"/>
    <dgm:cxn modelId="{9399F1BE-B330-4C5C-BA41-61D717F64073}" type="presParOf" srcId="{3A34DCAB-1A39-4AE3-A8B1-142F14FEC637}" destId="{BD05286A-07D3-4D17-8114-B9DBDD734295}" srcOrd="1" destOrd="0" presId="urn:microsoft.com/office/officeart/2005/8/layout/vList5"/>
    <dgm:cxn modelId="{E8C0D9AD-A5F8-4A0B-9072-5114598C4C39}" type="presParOf" srcId="{3A34DCAB-1A39-4AE3-A8B1-142F14FEC637}" destId="{D2B05ECC-B997-45A3-953A-07A61463452C}" srcOrd="2" destOrd="0" presId="urn:microsoft.com/office/officeart/2005/8/layout/vList5"/>
    <dgm:cxn modelId="{C0C9C10E-0A8A-44CE-B80C-DB8119EFF7D1}" type="presParOf" srcId="{D2B05ECC-B997-45A3-953A-07A61463452C}" destId="{D28EF6B4-E7EC-4CE6-BFB4-B7A0655EA32C}" srcOrd="0" destOrd="0" presId="urn:microsoft.com/office/officeart/2005/8/layout/vList5"/>
    <dgm:cxn modelId="{373C436E-5972-480E-8FF7-3CA3C0574DD7}" type="presParOf" srcId="{D2B05ECC-B997-45A3-953A-07A61463452C}" destId="{6A07F5C1-D42B-4D8B-A036-229D8D41D403}" srcOrd="1" destOrd="0" presId="urn:microsoft.com/office/officeart/2005/8/layout/vList5"/>
    <dgm:cxn modelId="{612180F7-45AA-4B06-830C-865D4A51C766}" type="presParOf" srcId="{3A34DCAB-1A39-4AE3-A8B1-142F14FEC637}" destId="{B97E388D-DDBF-4683-9DCF-B7A9B1383904}" srcOrd="3" destOrd="0" presId="urn:microsoft.com/office/officeart/2005/8/layout/vList5"/>
    <dgm:cxn modelId="{A34D02C5-8DEC-493A-AB39-E97F6B97022C}" type="presParOf" srcId="{3A34DCAB-1A39-4AE3-A8B1-142F14FEC637}" destId="{33DCA15B-0D60-4008-A5E7-67E27374CC2A}" srcOrd="4" destOrd="0" presId="urn:microsoft.com/office/officeart/2005/8/layout/vList5"/>
    <dgm:cxn modelId="{04CBC978-8BC7-44F2-9588-E1CA2B613E50}" type="presParOf" srcId="{33DCA15B-0D60-4008-A5E7-67E27374CC2A}" destId="{AB70EF3C-2507-414D-8C82-1D00DB6B1FF1}" srcOrd="0" destOrd="0" presId="urn:microsoft.com/office/officeart/2005/8/layout/vList5"/>
    <dgm:cxn modelId="{8F5D064A-73EA-442F-AE5F-CAC64C474417}" type="presParOf" srcId="{33DCA15B-0D60-4008-A5E7-67E27374CC2A}" destId="{C1F5E229-AED1-415B-BFE8-B1C968F2475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5CE0F3-487E-4BB7-8761-D26D2D7B33E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4535ED-6E89-427A-B9AE-575C9F64E3F2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 год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5D6D50-D33A-4A62-8456-7B704C3CB531}" type="parTrans" cxnId="{509170F6-1E1F-4A33-97A6-7CEA7400B2DA}">
      <dgm:prSet/>
      <dgm:spPr/>
      <dgm:t>
        <a:bodyPr/>
        <a:lstStyle/>
        <a:p>
          <a:endParaRPr lang="ru-RU"/>
        </a:p>
      </dgm:t>
    </dgm:pt>
    <dgm:pt modelId="{00FE2A74-E877-47EE-ABF0-865C3CF843BE}" type="sibTrans" cxnId="{509170F6-1E1F-4A33-97A6-7CEA7400B2DA}">
      <dgm:prSet/>
      <dgm:spPr/>
      <dgm:t>
        <a:bodyPr/>
        <a:lstStyle/>
        <a:p>
          <a:endParaRPr lang="ru-RU"/>
        </a:p>
      </dgm:t>
    </dgm:pt>
    <dgm:pt modelId="{0A2736B3-0059-4005-8750-2A57BB2A690C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9 911 705 рублей.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88313-C3A7-4B34-9E55-D7F1C60D8C58}" type="parTrans" cxnId="{2D92044B-D746-4748-B0DA-3292BC55CD6E}">
      <dgm:prSet/>
      <dgm:spPr/>
      <dgm:t>
        <a:bodyPr/>
        <a:lstStyle/>
        <a:p>
          <a:endParaRPr lang="ru-RU"/>
        </a:p>
      </dgm:t>
    </dgm:pt>
    <dgm:pt modelId="{57D75F5C-F349-4D47-925F-0BFEFFB44595}" type="sibTrans" cxnId="{2D92044B-D746-4748-B0DA-3292BC55CD6E}">
      <dgm:prSet/>
      <dgm:spPr/>
      <dgm:t>
        <a:bodyPr/>
        <a:lstStyle/>
        <a:p>
          <a:endParaRPr lang="ru-RU"/>
        </a:p>
      </dgm:t>
    </dgm:pt>
    <dgm:pt modelId="{02859D19-F7F7-4B23-8CFD-53D485490D6A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 год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CF0D3A-AA28-46EB-9190-64133B7EC40D}" type="parTrans" cxnId="{34513A84-8AC3-49CC-8A00-F6D6FE0A2660}">
      <dgm:prSet/>
      <dgm:spPr/>
      <dgm:t>
        <a:bodyPr/>
        <a:lstStyle/>
        <a:p>
          <a:endParaRPr lang="ru-RU"/>
        </a:p>
      </dgm:t>
    </dgm:pt>
    <dgm:pt modelId="{6CCED499-E007-49B2-8F72-1857D4081905}" type="sibTrans" cxnId="{34513A84-8AC3-49CC-8A00-F6D6FE0A2660}">
      <dgm:prSet/>
      <dgm:spPr/>
      <dgm:t>
        <a:bodyPr/>
        <a:lstStyle/>
        <a:p>
          <a:endParaRPr lang="ru-RU"/>
        </a:p>
      </dgm:t>
    </dgm:pt>
    <dgm:pt modelId="{CE246394-8B14-4E07-8431-59C0C4819B69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20 739 530 рублей.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19727B-5DE9-484E-988A-1D0B7373F7A8}" type="parTrans" cxnId="{F03093E8-FEAC-4A3D-9187-973D544FDB7C}">
      <dgm:prSet/>
      <dgm:spPr/>
      <dgm:t>
        <a:bodyPr/>
        <a:lstStyle/>
        <a:p>
          <a:endParaRPr lang="ru-RU"/>
        </a:p>
      </dgm:t>
    </dgm:pt>
    <dgm:pt modelId="{938800EF-A3A8-4551-B5D1-ED2D63B44287}" type="sibTrans" cxnId="{F03093E8-FEAC-4A3D-9187-973D544FDB7C}">
      <dgm:prSet/>
      <dgm:spPr/>
      <dgm:t>
        <a:bodyPr/>
        <a:lstStyle/>
        <a:p>
          <a:endParaRPr lang="ru-RU"/>
        </a:p>
      </dgm:t>
    </dgm:pt>
    <dgm:pt modelId="{DA160A78-4FAF-4164-BC89-A92CC4B6664E}" type="pres">
      <dgm:prSet presAssocID="{885CE0F3-487E-4BB7-8761-D26D2D7B33E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587A1E-B488-4480-9AFC-F61152A20A7B}" type="pres">
      <dgm:prSet presAssocID="{764535ED-6E89-427A-B9AE-575C9F64E3F2}" presName="parentText" presStyleLbl="node1" presStyleIdx="0" presStyleCnt="2" custLinFactNeighborX="-299" custLinFactNeighborY="-17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8B675C-9078-458B-AB8C-03ED4E99A1AD}" type="pres">
      <dgm:prSet presAssocID="{764535ED-6E89-427A-B9AE-575C9F64E3F2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B8635D-D28D-48C6-9C01-BD3BF3E3AA3C}" type="pres">
      <dgm:prSet presAssocID="{02859D19-F7F7-4B23-8CFD-53D485490D6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C30022-F221-4107-8AEB-3B08352615EC}" type="pres">
      <dgm:prSet presAssocID="{02859D19-F7F7-4B23-8CFD-53D485490D6A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BBA19F-B4C8-46C3-9310-745090B1A004}" type="presOf" srcId="{CE246394-8B14-4E07-8431-59C0C4819B69}" destId="{E2C30022-F221-4107-8AEB-3B08352615EC}" srcOrd="0" destOrd="0" presId="urn:microsoft.com/office/officeart/2005/8/layout/vList2"/>
    <dgm:cxn modelId="{34513A84-8AC3-49CC-8A00-F6D6FE0A2660}" srcId="{885CE0F3-487E-4BB7-8761-D26D2D7B33EF}" destId="{02859D19-F7F7-4B23-8CFD-53D485490D6A}" srcOrd="1" destOrd="0" parTransId="{6DCF0D3A-AA28-46EB-9190-64133B7EC40D}" sibTransId="{6CCED499-E007-49B2-8F72-1857D4081905}"/>
    <dgm:cxn modelId="{509170F6-1E1F-4A33-97A6-7CEA7400B2DA}" srcId="{885CE0F3-487E-4BB7-8761-D26D2D7B33EF}" destId="{764535ED-6E89-427A-B9AE-575C9F64E3F2}" srcOrd="0" destOrd="0" parTransId="{F95D6D50-D33A-4A62-8456-7B704C3CB531}" sibTransId="{00FE2A74-E877-47EE-ABF0-865C3CF843BE}"/>
    <dgm:cxn modelId="{F03093E8-FEAC-4A3D-9187-973D544FDB7C}" srcId="{02859D19-F7F7-4B23-8CFD-53D485490D6A}" destId="{CE246394-8B14-4E07-8431-59C0C4819B69}" srcOrd="0" destOrd="0" parTransId="{F719727B-5DE9-484E-988A-1D0B7373F7A8}" sibTransId="{938800EF-A3A8-4551-B5D1-ED2D63B44287}"/>
    <dgm:cxn modelId="{7B88D76E-9B24-49AB-8121-D5EEAB603A8F}" type="presOf" srcId="{02859D19-F7F7-4B23-8CFD-53D485490D6A}" destId="{D7B8635D-D28D-48C6-9C01-BD3BF3E3AA3C}" srcOrd="0" destOrd="0" presId="urn:microsoft.com/office/officeart/2005/8/layout/vList2"/>
    <dgm:cxn modelId="{2D92044B-D746-4748-B0DA-3292BC55CD6E}" srcId="{764535ED-6E89-427A-B9AE-575C9F64E3F2}" destId="{0A2736B3-0059-4005-8750-2A57BB2A690C}" srcOrd="0" destOrd="0" parTransId="{B4C88313-C3A7-4B34-9E55-D7F1C60D8C58}" sibTransId="{57D75F5C-F349-4D47-925F-0BFEFFB44595}"/>
    <dgm:cxn modelId="{8E45C49A-D522-4B17-B6D3-B3B332239A06}" type="presOf" srcId="{0A2736B3-0059-4005-8750-2A57BB2A690C}" destId="{C78B675C-9078-458B-AB8C-03ED4E99A1AD}" srcOrd="0" destOrd="0" presId="urn:microsoft.com/office/officeart/2005/8/layout/vList2"/>
    <dgm:cxn modelId="{55B8E38C-FDED-4844-A88A-9F8B75CBF5F9}" type="presOf" srcId="{764535ED-6E89-427A-B9AE-575C9F64E3F2}" destId="{C3587A1E-B488-4480-9AFC-F61152A20A7B}" srcOrd="0" destOrd="0" presId="urn:microsoft.com/office/officeart/2005/8/layout/vList2"/>
    <dgm:cxn modelId="{971DD0C1-B22E-4D32-8963-22C56200D7C0}" type="presOf" srcId="{885CE0F3-487E-4BB7-8761-D26D2D7B33EF}" destId="{DA160A78-4FAF-4164-BC89-A92CC4B6664E}" srcOrd="0" destOrd="0" presId="urn:microsoft.com/office/officeart/2005/8/layout/vList2"/>
    <dgm:cxn modelId="{936EECF5-62F1-475F-81F8-28B7FCA115DE}" type="presParOf" srcId="{DA160A78-4FAF-4164-BC89-A92CC4B6664E}" destId="{C3587A1E-B488-4480-9AFC-F61152A20A7B}" srcOrd="0" destOrd="0" presId="urn:microsoft.com/office/officeart/2005/8/layout/vList2"/>
    <dgm:cxn modelId="{AF98F23E-B58B-4E29-9797-D8714CE26E67}" type="presParOf" srcId="{DA160A78-4FAF-4164-BC89-A92CC4B6664E}" destId="{C78B675C-9078-458B-AB8C-03ED4E99A1AD}" srcOrd="1" destOrd="0" presId="urn:microsoft.com/office/officeart/2005/8/layout/vList2"/>
    <dgm:cxn modelId="{4FFDEEED-0415-454D-A890-A9014563F447}" type="presParOf" srcId="{DA160A78-4FAF-4164-BC89-A92CC4B6664E}" destId="{D7B8635D-D28D-48C6-9C01-BD3BF3E3AA3C}" srcOrd="2" destOrd="0" presId="urn:microsoft.com/office/officeart/2005/8/layout/vList2"/>
    <dgm:cxn modelId="{DE3F6170-4DC8-4DB1-BA54-D2378818D366}" type="presParOf" srcId="{DA160A78-4FAF-4164-BC89-A92CC4B6664E}" destId="{E2C30022-F221-4107-8AEB-3B08352615E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D8DBCF-3E66-47C6-B84C-A5A043BD3AB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ED92014-6B88-4ADE-BA5E-481D57D3E8FE}">
      <dgm:prSet custT="1"/>
      <dgm:spPr/>
      <dgm:t>
        <a:bodyPr/>
        <a:lstStyle/>
        <a:p>
          <a:pPr rtl="0"/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«Муниципальная программа» </a:t>
          </a:r>
          <a:r>
            <a:rPr lang="ru-RU" sz="15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</a:t>
          </a:r>
          <a:r>
            <a:rPr lang="ru-RU" sz="18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это</a:t>
          </a:r>
          <a:r>
            <a:rPr lang="ru-RU" sz="18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документ </a:t>
          </a:r>
          <a:r>
            <a:rPr lang="ru-RU" sz="18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муниципального</a:t>
          </a:r>
          <a:r>
            <a:rPr lang="ru-RU" sz="18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планирования, представляющий собой комплекс взаимоувязанных по задачам, срокам и ресурсам мероприятий и инструментов, реализуемых органами местного самоуправления в целях достижения целей и задач социально-экономического развития </a:t>
          </a:r>
          <a:r>
            <a:rPr lang="ru-RU" sz="18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муниципального</a:t>
          </a:r>
          <a:r>
            <a:rPr lang="ru-RU" sz="18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образования в определенной сфере деятельности.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E9F5C4-3C05-4213-BB10-4CC161344D7E}" type="parTrans" cxnId="{538CD561-A3FA-4907-9196-767212B8D329}">
      <dgm:prSet/>
      <dgm:spPr/>
      <dgm:t>
        <a:bodyPr/>
        <a:lstStyle/>
        <a:p>
          <a:endParaRPr lang="ru-RU"/>
        </a:p>
      </dgm:t>
    </dgm:pt>
    <dgm:pt modelId="{F80371C8-87FF-4966-9EA2-09D22FADDE43}" type="sibTrans" cxnId="{538CD561-A3FA-4907-9196-767212B8D329}">
      <dgm:prSet/>
      <dgm:spPr/>
      <dgm:t>
        <a:bodyPr/>
        <a:lstStyle/>
        <a:p>
          <a:endParaRPr lang="ru-RU"/>
        </a:p>
      </dgm:t>
    </dgm:pt>
    <dgm:pt modelId="{5D87C418-E9BE-4CC8-8EC5-781958B34756}" type="pres">
      <dgm:prSet presAssocID="{6CD8DBCF-3E66-47C6-B84C-A5A043BD3AB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E0EB99-28E5-4E2E-B1D2-32F8BB4E3CCF}" type="pres">
      <dgm:prSet presAssocID="{EED92014-6B88-4ADE-BA5E-481D57D3E8FE}" presName="parentText" presStyleLbl="node1" presStyleIdx="0" presStyleCnt="1" custLinFactNeighborX="3281" custLinFactNeighborY="-34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8CD561-A3FA-4907-9196-767212B8D329}" srcId="{6CD8DBCF-3E66-47C6-B84C-A5A043BD3ABD}" destId="{EED92014-6B88-4ADE-BA5E-481D57D3E8FE}" srcOrd="0" destOrd="0" parTransId="{74E9F5C4-3C05-4213-BB10-4CC161344D7E}" sibTransId="{F80371C8-87FF-4966-9EA2-09D22FADDE43}"/>
    <dgm:cxn modelId="{F1CD76AF-A339-4A49-B550-65B176F7C9E7}" type="presOf" srcId="{6CD8DBCF-3E66-47C6-B84C-A5A043BD3ABD}" destId="{5D87C418-E9BE-4CC8-8EC5-781958B34756}" srcOrd="0" destOrd="0" presId="urn:microsoft.com/office/officeart/2005/8/layout/vList2"/>
    <dgm:cxn modelId="{33D5C2F8-7749-46BB-8969-76301031ED61}" type="presOf" srcId="{EED92014-6B88-4ADE-BA5E-481D57D3E8FE}" destId="{63E0EB99-28E5-4E2E-B1D2-32F8BB4E3CCF}" srcOrd="0" destOrd="0" presId="urn:microsoft.com/office/officeart/2005/8/layout/vList2"/>
    <dgm:cxn modelId="{344D80F2-B414-4288-BFEE-C7FD6CC9A626}" type="presParOf" srcId="{5D87C418-E9BE-4CC8-8EC5-781958B34756}" destId="{63E0EB99-28E5-4E2E-B1D2-32F8BB4E3CC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79CBFAC-A18A-4756-9EDC-182521CFC5D2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95BDF8-3CBD-4122-A5B7-89AF517428C2}">
      <dgm:prSet phldrT="[Текст]" custT="1"/>
      <dgm:spPr/>
      <dgm:t>
        <a:bodyPr/>
        <a:lstStyle/>
        <a:p>
          <a:r>
            <a:rPr lang="ru-RU" sz="1200" dirty="0" smtClean="0"/>
            <a:t>-4000,0</a:t>
          </a:r>
          <a:endParaRPr lang="ru-RU" sz="1200" dirty="0"/>
        </a:p>
      </dgm:t>
    </dgm:pt>
    <dgm:pt modelId="{D764F3DA-7B04-493D-8041-DB443BB5D1BD}" type="parTrans" cxnId="{50A7BA45-3D4F-406B-B29C-AE3303CD8B8B}">
      <dgm:prSet/>
      <dgm:spPr/>
      <dgm:t>
        <a:bodyPr/>
        <a:lstStyle/>
        <a:p>
          <a:endParaRPr lang="ru-RU"/>
        </a:p>
      </dgm:t>
    </dgm:pt>
    <dgm:pt modelId="{2BDECD9E-8497-4B0A-8DAE-E216EBDB79F8}" type="sibTrans" cxnId="{50A7BA45-3D4F-406B-B29C-AE3303CD8B8B}">
      <dgm:prSet/>
      <dgm:spPr/>
      <dgm:t>
        <a:bodyPr/>
        <a:lstStyle/>
        <a:p>
          <a:endParaRPr lang="ru-RU"/>
        </a:p>
      </dgm:t>
    </dgm:pt>
    <dgm:pt modelId="{1D3CB42D-D250-4E56-951D-A90C5950ECDB}" type="pres">
      <dgm:prSet presAssocID="{379CBFAC-A18A-4756-9EDC-182521CFC5D2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ru-RU"/>
        </a:p>
      </dgm:t>
    </dgm:pt>
    <dgm:pt modelId="{8D4A9E07-3A7C-404D-95F9-1AC1A9CE4BE8}" type="pres">
      <dgm:prSet presAssocID="{379CBFAC-A18A-4756-9EDC-182521CFC5D2}" presName="arrowNode" presStyleLbl="node1" presStyleIdx="0" presStyleCnt="1" custLinFactNeighborX="-33870" custLinFactNeighborY="54253"/>
      <dgm:spPr>
        <a:solidFill>
          <a:srgbClr val="FFC000"/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DF67DF04-02C3-4233-93CA-8C9F8BFA5FAB}" type="pres">
      <dgm:prSet presAssocID="{D395BDF8-3CBD-4122-A5B7-89AF517428C2}" presName="txNode1" presStyleLbl="revTx" presStyleIdx="0" presStyleCnt="1" custScaleX="206294" custScaleY="187060" custLinFactNeighborX="34933" custLinFactNeighborY="618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A7BA45-3D4F-406B-B29C-AE3303CD8B8B}" srcId="{379CBFAC-A18A-4756-9EDC-182521CFC5D2}" destId="{D395BDF8-3CBD-4122-A5B7-89AF517428C2}" srcOrd="0" destOrd="0" parTransId="{D764F3DA-7B04-493D-8041-DB443BB5D1BD}" sibTransId="{2BDECD9E-8497-4B0A-8DAE-E216EBDB79F8}"/>
    <dgm:cxn modelId="{CDC3E153-5317-404E-B115-3AE1833819AF}" type="presOf" srcId="{379CBFAC-A18A-4756-9EDC-182521CFC5D2}" destId="{1D3CB42D-D250-4E56-951D-A90C5950ECDB}" srcOrd="0" destOrd="0" presId="urn:microsoft.com/office/officeart/2009/3/layout/DescendingProcess"/>
    <dgm:cxn modelId="{9E6F75EB-5F3F-483B-983B-A3A63DBB7C8E}" type="presOf" srcId="{D395BDF8-3CBD-4122-A5B7-89AF517428C2}" destId="{DF67DF04-02C3-4233-93CA-8C9F8BFA5FAB}" srcOrd="0" destOrd="0" presId="urn:microsoft.com/office/officeart/2009/3/layout/DescendingProcess"/>
    <dgm:cxn modelId="{7789F94D-7983-499D-B404-698CCBA756B8}" type="presParOf" srcId="{1D3CB42D-D250-4E56-951D-A90C5950ECDB}" destId="{8D4A9E07-3A7C-404D-95F9-1AC1A9CE4BE8}" srcOrd="0" destOrd="0" presId="urn:microsoft.com/office/officeart/2009/3/layout/DescendingProcess"/>
    <dgm:cxn modelId="{DE9EAA54-895A-4230-80DA-2C3D68F4C8EA}" type="presParOf" srcId="{1D3CB42D-D250-4E56-951D-A90C5950ECDB}" destId="{DF67DF04-02C3-4233-93CA-8C9F8BFA5FAB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79CBFAC-A18A-4756-9EDC-182521CFC5D2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95BDF8-3CBD-4122-A5B7-89AF517428C2}">
      <dgm:prSet phldrT="[Текст]" custT="1"/>
      <dgm:spPr/>
      <dgm:t>
        <a:bodyPr/>
        <a:lstStyle/>
        <a:p>
          <a:r>
            <a:rPr lang="ru-RU" sz="1200" dirty="0" smtClean="0"/>
            <a:t>-2400,0</a:t>
          </a:r>
          <a:endParaRPr lang="ru-RU" sz="1200" dirty="0"/>
        </a:p>
      </dgm:t>
    </dgm:pt>
    <dgm:pt modelId="{D764F3DA-7B04-493D-8041-DB443BB5D1BD}" type="parTrans" cxnId="{50A7BA45-3D4F-406B-B29C-AE3303CD8B8B}">
      <dgm:prSet/>
      <dgm:spPr/>
      <dgm:t>
        <a:bodyPr/>
        <a:lstStyle/>
        <a:p>
          <a:endParaRPr lang="ru-RU"/>
        </a:p>
      </dgm:t>
    </dgm:pt>
    <dgm:pt modelId="{2BDECD9E-8497-4B0A-8DAE-E216EBDB79F8}" type="sibTrans" cxnId="{50A7BA45-3D4F-406B-B29C-AE3303CD8B8B}">
      <dgm:prSet/>
      <dgm:spPr/>
      <dgm:t>
        <a:bodyPr/>
        <a:lstStyle/>
        <a:p>
          <a:endParaRPr lang="ru-RU"/>
        </a:p>
      </dgm:t>
    </dgm:pt>
    <dgm:pt modelId="{1D3CB42D-D250-4E56-951D-A90C5950ECDB}" type="pres">
      <dgm:prSet presAssocID="{379CBFAC-A18A-4756-9EDC-182521CFC5D2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ru-RU"/>
        </a:p>
      </dgm:t>
    </dgm:pt>
    <dgm:pt modelId="{8D4A9E07-3A7C-404D-95F9-1AC1A9CE4BE8}" type="pres">
      <dgm:prSet presAssocID="{379CBFAC-A18A-4756-9EDC-182521CFC5D2}" presName="arrowNode" presStyleLbl="node1" presStyleIdx="0" presStyleCnt="1" custLinFactX="100000" custLinFactY="100000" custLinFactNeighborX="181162" custLinFactNeighborY="153694"/>
      <dgm:spPr>
        <a:solidFill>
          <a:srgbClr val="FFC000"/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DF67DF04-02C3-4233-93CA-8C9F8BFA5FAB}" type="pres">
      <dgm:prSet presAssocID="{D395BDF8-3CBD-4122-A5B7-89AF517428C2}" presName="txNode1" presStyleLbl="revTx" presStyleIdx="0" presStyleCnt="1" custScaleX="206294" custScaleY="187060" custLinFactX="19462" custLinFactNeighborX="100000" custLinFactNeighborY="145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A7BA45-3D4F-406B-B29C-AE3303CD8B8B}" srcId="{379CBFAC-A18A-4756-9EDC-182521CFC5D2}" destId="{D395BDF8-3CBD-4122-A5B7-89AF517428C2}" srcOrd="0" destOrd="0" parTransId="{D764F3DA-7B04-493D-8041-DB443BB5D1BD}" sibTransId="{2BDECD9E-8497-4B0A-8DAE-E216EBDB79F8}"/>
    <dgm:cxn modelId="{C06979FB-D481-4C2A-95A8-E6858861A3FD}" type="presOf" srcId="{379CBFAC-A18A-4756-9EDC-182521CFC5D2}" destId="{1D3CB42D-D250-4E56-951D-A90C5950ECDB}" srcOrd="0" destOrd="0" presId="urn:microsoft.com/office/officeart/2009/3/layout/DescendingProcess"/>
    <dgm:cxn modelId="{52A8DD22-8A7A-4F9E-A646-D8D31FA0714C}" type="presOf" srcId="{D395BDF8-3CBD-4122-A5B7-89AF517428C2}" destId="{DF67DF04-02C3-4233-93CA-8C9F8BFA5FAB}" srcOrd="0" destOrd="0" presId="urn:microsoft.com/office/officeart/2009/3/layout/DescendingProcess"/>
    <dgm:cxn modelId="{C381EDC4-967B-406A-AE8C-EC9A38F12DB2}" type="presParOf" srcId="{1D3CB42D-D250-4E56-951D-A90C5950ECDB}" destId="{8D4A9E07-3A7C-404D-95F9-1AC1A9CE4BE8}" srcOrd="0" destOrd="0" presId="urn:microsoft.com/office/officeart/2009/3/layout/DescendingProcess"/>
    <dgm:cxn modelId="{9FFF2BFA-AD20-4B29-A09A-BE9324A38F1A}" type="presParOf" srcId="{1D3CB42D-D250-4E56-951D-A90C5950ECDB}" destId="{DF67DF04-02C3-4233-93CA-8C9F8BFA5FAB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60" cy="498056"/>
          </a:xfrm>
          <a:prstGeom prst="rect">
            <a:avLst/>
          </a:prstGeom>
        </p:spPr>
        <p:txBody>
          <a:bodyPr vert="horz" lIns="92093" tIns="46047" rIns="92093" bIns="4604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2" y="1"/>
            <a:ext cx="2945660" cy="498056"/>
          </a:xfrm>
          <a:prstGeom prst="rect">
            <a:avLst/>
          </a:prstGeom>
        </p:spPr>
        <p:txBody>
          <a:bodyPr vert="horz" lIns="92093" tIns="46047" rIns="92093" bIns="46047" rtlCol="0"/>
          <a:lstStyle>
            <a:lvl1pPr algn="r">
              <a:defRPr sz="1200"/>
            </a:lvl1pPr>
          </a:lstStyle>
          <a:p>
            <a:fld id="{A1A61C53-5F3D-4E39-BD09-062901872D35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3" tIns="46047" rIns="92093" bIns="4604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6"/>
            <a:ext cx="5438140" cy="3908614"/>
          </a:xfrm>
          <a:prstGeom prst="rect">
            <a:avLst/>
          </a:prstGeom>
        </p:spPr>
        <p:txBody>
          <a:bodyPr vert="horz" lIns="92093" tIns="46047" rIns="92093" bIns="4604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8055"/>
          </a:xfrm>
          <a:prstGeom prst="rect">
            <a:avLst/>
          </a:prstGeom>
        </p:spPr>
        <p:txBody>
          <a:bodyPr vert="horz" lIns="92093" tIns="46047" rIns="92093" bIns="4604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2" y="9428584"/>
            <a:ext cx="2945660" cy="498055"/>
          </a:xfrm>
          <a:prstGeom prst="rect">
            <a:avLst/>
          </a:prstGeom>
        </p:spPr>
        <p:txBody>
          <a:bodyPr vert="horz" lIns="92093" tIns="46047" rIns="92093" bIns="46047" rtlCol="0" anchor="b"/>
          <a:lstStyle>
            <a:lvl1pPr algn="r">
              <a:defRPr sz="1200"/>
            </a:lvl1pPr>
          </a:lstStyle>
          <a:p>
            <a:fld id="{9F67B021-F7C4-4F44-B067-4AD222781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269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659" indent="-28619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566" indent="-22863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631" indent="-22863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097" indent="-22863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32563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3029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495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3961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E0758F-61A9-413D-A6E9-B54F31E4A20A}" type="slidenum">
              <a:rPr lang="ru-RU" altLang="ru-RU" smtClean="0"/>
              <a:pPr>
                <a:spcBef>
                  <a:spcPct val="0"/>
                </a:spcBef>
              </a:pPr>
              <a:t>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612335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659" indent="-28619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566" indent="-22863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631" indent="-22863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097" indent="-22863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32563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3029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495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3961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43B2FF8-BAAF-4663-8276-B4A4D979A973}" type="slidenum">
              <a:rPr lang="ru-RU" altLang="ru-RU" smtClean="0"/>
              <a:pPr>
                <a:spcBef>
                  <a:spcPct val="0"/>
                </a:spcBef>
              </a:pPr>
              <a:t>11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523156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659" indent="-28619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566" indent="-22863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631" indent="-22863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097" indent="-22863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32563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3029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495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3961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0DE3C5-A8B3-49C0-B095-500ADD78B610}" type="slidenum">
              <a:rPr lang="ru-RU" altLang="ru-RU" smtClean="0"/>
              <a:pPr>
                <a:spcBef>
                  <a:spcPct val="0"/>
                </a:spcBef>
              </a:pPr>
              <a:t>19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637319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1pPr>
            <a:lvl2pPr marL="746659" indent="-286193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2pPr>
            <a:lvl3pPr marL="1149566" indent="-228635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3pPr>
            <a:lvl4pPr marL="1611631" indent="-228635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4pPr>
            <a:lvl5pPr marL="2072097" indent="-228635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5pPr>
            <a:lvl6pPr marL="2532563" indent="-2286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6pPr>
            <a:lvl7pPr marL="2993029" indent="-2286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7pPr>
            <a:lvl8pPr marL="3453495" indent="-2286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8pPr>
            <a:lvl9pPr marL="3913961" indent="-2286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9pPr>
          </a:lstStyle>
          <a:p>
            <a:fld id="{D778C952-DEC4-400E-9100-913B8A7DDB37}" type="slidenum">
              <a:rPr lang="ru-RU" altLang="ru-RU" smtClean="0">
                <a:latin typeface="Calibri" panose="020F0502020204030204" pitchFamily="34" charset="0"/>
              </a:rPr>
              <a:pPr/>
              <a:t>20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327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659" indent="-28619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566" indent="-22863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631" indent="-22863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097" indent="-22863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32563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3029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495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3961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FFF4EB-13F5-47D3-8B5B-C3639AF77914}" type="slidenum">
              <a:rPr lang="ru-RU" altLang="ru-RU" smtClean="0"/>
              <a:pPr>
                <a:spcBef>
                  <a:spcPct val="0"/>
                </a:spcBef>
              </a:pPr>
              <a:t>21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260053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659" indent="-28619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566" indent="-22863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631" indent="-22863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097" indent="-22863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32563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3029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495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3961" indent="-22863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D035E9-F98B-43C8-A603-10D6CA7623B1}" type="slidenum">
              <a:rPr lang="ru-RU" altLang="ru-RU" smtClean="0"/>
              <a:pPr>
                <a:spcBef>
                  <a:spcPct val="0"/>
                </a:spcBef>
              </a:pPr>
              <a:t>25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843530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1pPr>
            <a:lvl2pPr marL="746659" indent="-286193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2pPr>
            <a:lvl3pPr marL="1149566" indent="-228635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3pPr>
            <a:lvl4pPr marL="1611631" indent="-228635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4pPr>
            <a:lvl5pPr marL="2072097" indent="-228635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5pPr>
            <a:lvl6pPr marL="2532563" indent="-2286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6pPr>
            <a:lvl7pPr marL="2993029" indent="-2286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7pPr>
            <a:lvl8pPr marL="3453495" indent="-2286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8pPr>
            <a:lvl9pPr marL="3913961" indent="-2286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9pPr>
          </a:lstStyle>
          <a:p>
            <a:fld id="{B1B53525-34A5-4C84-8558-86590B4C7524}" type="slidenum">
              <a:rPr lang="ru-RU" altLang="ru-RU" smtClean="0">
                <a:latin typeface="Calibri" panose="020F0502020204030204" pitchFamily="34" charset="0"/>
              </a:rPr>
              <a:pPr/>
              <a:t>27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584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748258" indent="-287792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151165" indent="-230234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 marL="1611631" indent="-230234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072097" indent="-230234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  <a:lvl6pPr marL="2532563" indent="-23023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6pPr>
            <a:lvl7pPr marL="2993029" indent="-23023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7pPr>
            <a:lvl8pPr marL="3453495" indent="-23023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8pPr>
            <a:lvl9pPr marL="3913961" indent="-23023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9pPr>
          </a:lstStyle>
          <a:p>
            <a:fld id="{B102DE6E-974F-4F5A-92A7-D1F2A2C8B096}" type="slidenum">
              <a:rPr lang="ru-RU" altLang="ru-RU" smtClean="0">
                <a:latin typeface="Calibri" panose="020F0502020204030204" pitchFamily="34" charset="0"/>
              </a:rPr>
              <a:pPr/>
              <a:t>32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984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742761" indent="-285677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142709" indent="-228542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 marL="1599793" indent="-228542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056876" indent="-228542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  <a:lvl6pPr marL="2513960" indent="-2285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6pPr>
            <a:lvl7pPr marL="2971043" indent="-2285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7pPr>
            <a:lvl8pPr marL="3428127" indent="-2285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8pPr>
            <a:lvl9pPr marL="3885210" indent="-2285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9pPr>
          </a:lstStyle>
          <a:p>
            <a:fld id="{9009517A-CF99-4C36-BD63-A80F37EA612D}" type="slidenum">
              <a:rPr lang="ru-RU" altLang="ru-RU" smtClean="0">
                <a:latin typeface="Calibri" panose="020F0502020204030204" pitchFamily="34" charset="0"/>
              </a:rPr>
              <a:pPr/>
              <a:t>36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7622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747522" indent="-287265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150645" indent="-23013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 marL="1612489" indent="-23013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072746" indent="-23013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  <a:lvl6pPr marL="2529830" indent="-230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6pPr>
            <a:lvl7pPr marL="2986913" indent="-230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7pPr>
            <a:lvl8pPr marL="3443997" indent="-230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8pPr>
            <a:lvl9pPr marL="3901081" indent="-230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9pPr>
          </a:lstStyle>
          <a:p>
            <a:fld id="{B4A10F17-44A7-46C6-B867-5F21A8DDD837}" type="slidenum">
              <a:rPr lang="ru-RU" altLang="ru-RU" smtClean="0">
                <a:latin typeface="Calibri" panose="020F0502020204030204" pitchFamily="34" charset="0"/>
              </a:rPr>
              <a:pPr/>
              <a:t>37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591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747522" indent="-287265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150645" indent="-23013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 marL="1612489" indent="-23013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072746" indent="-23013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  <a:lvl6pPr marL="2529830" indent="-230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6pPr>
            <a:lvl7pPr marL="2986913" indent="-230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7pPr>
            <a:lvl8pPr marL="3443997" indent="-230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8pPr>
            <a:lvl9pPr marL="3901081" indent="-230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9pPr>
          </a:lstStyle>
          <a:p>
            <a:fld id="{B2CC4834-2B31-44E0-8DBA-97C8C00F70DD}" type="slidenum">
              <a:rPr lang="ru-RU" altLang="ru-RU" smtClean="0">
                <a:latin typeface="Calibri" panose="020F0502020204030204" pitchFamily="34" charset="0"/>
              </a:rPr>
              <a:pPr/>
              <a:t>40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0227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757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1pPr>
            <a:lvl2pPr marL="741862" indent="-284593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2pPr>
            <a:lvl3pPr marL="1141572" indent="-227035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3pPr>
            <a:lvl4pPr marL="1598841" indent="-227035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4pPr>
            <a:lvl5pPr marL="2056108" indent="-227035"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5pPr>
            <a:lvl6pPr marL="2516575" indent="-2270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6pPr>
            <a:lvl7pPr marL="2977041" indent="-2270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7pPr>
            <a:lvl8pPr marL="3437506" indent="-2270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8pPr>
            <a:lvl9pPr marL="3897972" indent="-2270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defRPr>
            </a:lvl9pPr>
          </a:lstStyle>
          <a:p>
            <a:fld id="{36DD1800-60E5-4ABF-9D21-F8A6492CA772}" type="slidenum">
              <a:rPr lang="ru-RU" altLang="ru-RU" smtClean="0">
                <a:latin typeface="Calibri" panose="020F0502020204030204" pitchFamily="34" charset="0"/>
              </a:rPr>
              <a:pPr/>
              <a:t>49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337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82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3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1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71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09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07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10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53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94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9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EEAE-9276-408F-B2F2-27A182FC5C4D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1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AEEAE-9276-408F-B2F2-27A182FC5C4D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75985-42CF-480C-9DDF-6CBEEDF5775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61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diagramLayout" Target="../diagrams/layout3.xml"/><Relationship Id="rId7" Type="http://schemas.openxmlformats.org/officeDocument/2006/relationships/chart" Target="../charts/chart11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chart" Target="../charts/char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chart" Target="../charts/chart16.xml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bus.gov.ru/public/home.html" TargetMode="External"/><Relationship Id="rId2" Type="http://schemas.openxmlformats.org/officeDocument/2006/relationships/hyperlink" Target="http://www.government-nnov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NULL" TargetMode="Externa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619411" y="2036391"/>
            <a:ext cx="54006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933751" y="3250938"/>
            <a:ext cx="8424863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Совета депутатов Дивеевского муниципального округа Нижегородской области № 139 от 16.12.2021 «О бюджете Дивеевского муниципального округа Нижегородской области на 2022 год и плановый период 2023 и 2024 гг.»</a:t>
            </a:r>
          </a:p>
          <a:p>
            <a:pPr eaLnBrk="1" hangingPunct="1">
              <a:defRPr/>
            </a:pPr>
            <a:endParaRPr lang="ru-RU" sz="2400" b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Fonovaya_muzyka_-_Film_Kanikuly_strogogo_rezhima_(Gybka.co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9867" y="41486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26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86950" y="2962499"/>
            <a:ext cx="5775325" cy="555625"/>
            <a:chOff x="1248" y="1440"/>
            <a:chExt cx="3638" cy="35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gray">
            <a:xfrm flipV="1">
              <a:off x="1440" y="1784"/>
              <a:ext cx="3446" cy="6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gray">
            <a:xfrm>
              <a:off x="1736" y="1442"/>
              <a:ext cx="315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чем основывается бюджет округа</a:t>
              </a: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10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289421" y="944281"/>
            <a:ext cx="5334000" cy="563563"/>
            <a:chOff x="1248" y="2025"/>
            <a:chExt cx="3360" cy="355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gray">
            <a:xfrm>
              <a:off x="1737" y="2025"/>
              <a:ext cx="287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Что такое «Бюджет для граждан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»</a:t>
              </a:r>
              <a:endParaRPr lang="ru-RU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7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266458" y="1615422"/>
            <a:ext cx="3363913" cy="561975"/>
            <a:chOff x="1248" y="2636"/>
            <a:chExt cx="2119" cy="354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gray">
            <a:xfrm flipV="1">
              <a:off x="1440" y="2966"/>
              <a:ext cx="1871" cy="24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gray">
            <a:xfrm>
              <a:off x="1780" y="2636"/>
              <a:ext cx="158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Что такое бюджет</a:t>
              </a: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8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286950" y="2297684"/>
            <a:ext cx="4143376" cy="830263"/>
            <a:chOff x="1248" y="3228"/>
            <a:chExt cx="2610" cy="523"/>
          </a:xfrm>
        </p:grpSpPr>
        <p:sp>
          <p:nvSpPr>
            <p:cNvPr id="20" name="Line 18"/>
            <p:cNvSpPr>
              <a:spLocks noChangeShapeType="1"/>
            </p:cNvSpPr>
            <p:nvPr/>
          </p:nvSpPr>
          <p:spPr bwMode="gray">
            <a:xfrm flipV="1">
              <a:off x="1441" y="3569"/>
              <a:ext cx="2313" cy="1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gray">
            <a:xfrm>
              <a:off x="1757" y="3228"/>
              <a:ext cx="2101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Какие бывают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бюджеты</a:t>
              </a:r>
            </a:p>
            <a:p>
              <a:pPr algn="l"/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9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4" name="Group 22"/>
          <p:cNvGrpSpPr>
            <a:grpSpLocks/>
          </p:cNvGrpSpPr>
          <p:nvPr/>
        </p:nvGrpSpPr>
        <p:grpSpPr bwMode="auto">
          <a:xfrm>
            <a:off x="286950" y="3643146"/>
            <a:ext cx="6870701" cy="555625"/>
            <a:chOff x="1248" y="3230"/>
            <a:chExt cx="4328" cy="350"/>
          </a:xfrm>
        </p:grpSpPr>
        <p:sp>
          <p:nvSpPr>
            <p:cNvPr id="25" name="Line 23"/>
            <p:cNvSpPr>
              <a:spLocks noChangeShapeType="1"/>
            </p:cNvSpPr>
            <p:nvPr/>
          </p:nvSpPr>
          <p:spPr bwMode="gray">
            <a:xfrm flipV="1">
              <a:off x="1440" y="3547"/>
              <a:ext cx="4043" cy="33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7" name="Text Box 25"/>
            <p:cNvSpPr txBox="1">
              <a:spLocks noChangeArrowheads="1"/>
            </p:cNvSpPr>
            <p:nvPr/>
          </p:nvSpPr>
          <p:spPr bwMode="gray">
            <a:xfrm>
              <a:off x="1736" y="3230"/>
              <a:ext cx="384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 происходит составление бюджета округа</a:t>
              </a:r>
            </a:p>
          </p:txBody>
        </p:sp>
        <p:sp>
          <p:nvSpPr>
            <p:cNvPr id="28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11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Group 7"/>
          <p:cNvGrpSpPr>
            <a:grpSpLocks/>
          </p:cNvGrpSpPr>
          <p:nvPr/>
        </p:nvGrpSpPr>
        <p:grpSpPr bwMode="auto">
          <a:xfrm>
            <a:off x="286950" y="4307915"/>
            <a:ext cx="6146800" cy="555625"/>
            <a:chOff x="1248" y="2030"/>
            <a:chExt cx="3872" cy="350"/>
          </a:xfrm>
        </p:grpSpPr>
        <p:sp>
          <p:nvSpPr>
            <p:cNvPr id="35" name="Line 8"/>
            <p:cNvSpPr>
              <a:spLocks noChangeShapeType="1"/>
            </p:cNvSpPr>
            <p:nvPr/>
          </p:nvSpPr>
          <p:spPr bwMode="gray">
            <a:xfrm flipV="1">
              <a:off x="1440" y="2364"/>
              <a:ext cx="3647" cy="16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7" name="Text Box 10"/>
            <p:cNvSpPr txBox="1">
              <a:spLocks noChangeArrowheads="1"/>
            </p:cNvSpPr>
            <p:nvPr/>
          </p:nvSpPr>
          <p:spPr bwMode="gray">
            <a:xfrm>
              <a:off x="1736" y="2049"/>
              <a:ext cx="338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Из чего складываются доходы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бюджета</a:t>
              </a:r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12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Group 12"/>
          <p:cNvGrpSpPr>
            <a:grpSpLocks/>
          </p:cNvGrpSpPr>
          <p:nvPr/>
        </p:nvGrpSpPr>
        <p:grpSpPr bwMode="auto">
          <a:xfrm>
            <a:off x="286950" y="4973561"/>
            <a:ext cx="10347325" cy="555625"/>
            <a:chOff x="1248" y="2640"/>
            <a:chExt cx="6518" cy="350"/>
          </a:xfrm>
        </p:grpSpPr>
        <p:sp>
          <p:nvSpPr>
            <p:cNvPr id="40" name="Line 13"/>
            <p:cNvSpPr>
              <a:spLocks noChangeShapeType="1"/>
            </p:cNvSpPr>
            <p:nvPr/>
          </p:nvSpPr>
          <p:spPr bwMode="gray">
            <a:xfrm flipV="1">
              <a:off x="1440" y="2967"/>
              <a:ext cx="6187" cy="23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" name="Text Box 15"/>
            <p:cNvSpPr txBox="1">
              <a:spLocks noChangeArrowheads="1"/>
            </p:cNvSpPr>
            <p:nvPr/>
          </p:nvSpPr>
          <p:spPr bwMode="gray">
            <a:xfrm>
              <a:off x="1766" y="2649"/>
              <a:ext cx="600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Какие налоги уплачивают жители Дивеевского муниципального округа</a:t>
              </a:r>
            </a:p>
          </p:txBody>
        </p:sp>
        <p:sp>
          <p:nvSpPr>
            <p:cNvPr id="43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13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4" name="Group 7"/>
          <p:cNvGrpSpPr>
            <a:grpSpLocks/>
          </p:cNvGrpSpPr>
          <p:nvPr/>
        </p:nvGrpSpPr>
        <p:grpSpPr bwMode="auto">
          <a:xfrm>
            <a:off x="284420" y="5627039"/>
            <a:ext cx="6089650" cy="568326"/>
            <a:chOff x="1248" y="2022"/>
            <a:chExt cx="3836" cy="358"/>
          </a:xfrm>
        </p:grpSpPr>
        <p:sp>
          <p:nvSpPr>
            <p:cNvPr id="45" name="Line 8"/>
            <p:cNvSpPr>
              <a:spLocks noChangeShapeType="1"/>
            </p:cNvSpPr>
            <p:nvPr/>
          </p:nvSpPr>
          <p:spPr bwMode="gray">
            <a:xfrm flipV="1">
              <a:off x="1440" y="2374"/>
              <a:ext cx="3522" cy="6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7" name="Text Box 10"/>
            <p:cNvSpPr txBox="1">
              <a:spLocks noChangeArrowheads="1"/>
            </p:cNvSpPr>
            <p:nvPr/>
          </p:nvSpPr>
          <p:spPr bwMode="gray">
            <a:xfrm>
              <a:off x="1768" y="2022"/>
              <a:ext cx="33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 распределяются расходы бюджета</a:t>
              </a:r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14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9" name="Group 12"/>
          <p:cNvGrpSpPr>
            <a:grpSpLocks/>
          </p:cNvGrpSpPr>
          <p:nvPr/>
        </p:nvGrpSpPr>
        <p:grpSpPr bwMode="auto">
          <a:xfrm>
            <a:off x="299408" y="6261987"/>
            <a:ext cx="5253038" cy="569913"/>
            <a:chOff x="1248" y="2640"/>
            <a:chExt cx="3309" cy="359"/>
          </a:xfrm>
        </p:grpSpPr>
        <p:sp>
          <p:nvSpPr>
            <p:cNvPr id="50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09" cy="9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2" name="Text Box 15"/>
            <p:cNvSpPr txBox="1">
              <a:spLocks noChangeArrowheads="1"/>
            </p:cNvSpPr>
            <p:nvPr/>
          </p:nvSpPr>
          <p:spPr bwMode="gray">
            <a:xfrm>
              <a:off x="1759" y="2648"/>
              <a:ext cx="279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Что такое программный бюджет</a:t>
              </a:r>
            </a:p>
          </p:txBody>
        </p:sp>
        <p:sp>
          <p:nvSpPr>
            <p:cNvPr id="53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15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351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85194" y="1615349"/>
            <a:ext cx="8377238" cy="555625"/>
            <a:chOff x="1248" y="1440"/>
            <a:chExt cx="5277" cy="35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gray">
            <a:xfrm flipV="1">
              <a:off x="1440" y="1778"/>
              <a:ext cx="4894" cy="12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gray">
            <a:xfrm>
              <a:off x="1750" y="1440"/>
              <a:ext cx="477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Какие показатели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характеризуют 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наш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округ 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2022 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году</a:t>
              </a: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17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279176" y="909136"/>
            <a:ext cx="6477001" cy="579438"/>
            <a:chOff x="1248" y="3214"/>
            <a:chExt cx="4080" cy="365"/>
          </a:xfrm>
        </p:grpSpPr>
        <p:sp>
          <p:nvSpPr>
            <p:cNvPr id="20" name="Line 18"/>
            <p:cNvSpPr>
              <a:spLocks noChangeShapeType="1"/>
            </p:cNvSpPr>
            <p:nvPr/>
          </p:nvSpPr>
          <p:spPr bwMode="gray">
            <a:xfrm flipV="1">
              <a:off x="1441" y="3552"/>
              <a:ext cx="3506" cy="27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gray">
            <a:xfrm>
              <a:off x="1738" y="3214"/>
              <a:ext cx="359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Что такое межбюджетные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трансферты</a:t>
              </a:r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16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4" name="Group 22"/>
          <p:cNvGrpSpPr>
            <a:grpSpLocks/>
          </p:cNvGrpSpPr>
          <p:nvPr/>
        </p:nvGrpSpPr>
        <p:grpSpPr bwMode="auto">
          <a:xfrm>
            <a:off x="273230" y="2287701"/>
            <a:ext cx="9813926" cy="555625"/>
            <a:chOff x="1248" y="3230"/>
            <a:chExt cx="6182" cy="350"/>
          </a:xfrm>
        </p:grpSpPr>
        <p:sp>
          <p:nvSpPr>
            <p:cNvPr id="25" name="Line 23"/>
            <p:cNvSpPr>
              <a:spLocks noChangeShapeType="1"/>
            </p:cNvSpPr>
            <p:nvPr/>
          </p:nvSpPr>
          <p:spPr bwMode="gray">
            <a:xfrm flipV="1">
              <a:off x="1440" y="3544"/>
              <a:ext cx="5755" cy="36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7" name="Text Box 25"/>
            <p:cNvSpPr txBox="1">
              <a:spLocks noChangeArrowheads="1"/>
            </p:cNvSpPr>
            <p:nvPr/>
          </p:nvSpPr>
          <p:spPr bwMode="gray">
            <a:xfrm>
              <a:off x="1758" y="3230"/>
              <a:ext cx="567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Каковы основные направления бюджетной и налоговой политики </a:t>
              </a:r>
            </a:p>
          </p:txBody>
        </p:sp>
        <p:sp>
          <p:nvSpPr>
            <p:cNvPr id="28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18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Group 7"/>
          <p:cNvGrpSpPr>
            <a:grpSpLocks/>
          </p:cNvGrpSpPr>
          <p:nvPr/>
        </p:nvGrpSpPr>
        <p:grpSpPr bwMode="auto">
          <a:xfrm>
            <a:off x="272113" y="2945019"/>
            <a:ext cx="9576922" cy="620713"/>
            <a:chOff x="1248" y="2012"/>
            <a:chExt cx="5657" cy="391"/>
          </a:xfrm>
        </p:grpSpPr>
        <p:sp>
          <p:nvSpPr>
            <p:cNvPr id="35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5408" cy="23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7" name="Text Box 10"/>
            <p:cNvSpPr txBox="1">
              <a:spLocks noChangeArrowheads="1"/>
            </p:cNvSpPr>
            <p:nvPr/>
          </p:nvSpPr>
          <p:spPr bwMode="gray">
            <a:xfrm>
              <a:off x="1758" y="2012"/>
              <a:ext cx="514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Динамика социально-экономического развития округа (таблица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9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 smtClean="0">
                  <a:solidFill>
                    <a:srgbClr val="FFFFFF"/>
                  </a:solidFill>
                </a:rPr>
                <a:t>1</a:t>
              </a:r>
              <a:r>
                <a:rPr lang="ru-RU" sz="2400" b="1" dirty="0" smtClean="0">
                  <a:solidFill>
                    <a:srgbClr val="FFFFFF"/>
                  </a:solidFill>
                </a:rPr>
                <a:t>9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Group 12"/>
          <p:cNvGrpSpPr>
            <a:grpSpLocks/>
          </p:cNvGrpSpPr>
          <p:nvPr/>
        </p:nvGrpSpPr>
        <p:grpSpPr bwMode="auto">
          <a:xfrm>
            <a:off x="282403" y="3619032"/>
            <a:ext cx="10001251" cy="569913"/>
            <a:chOff x="1248" y="2631"/>
            <a:chExt cx="6300" cy="359"/>
          </a:xfrm>
        </p:grpSpPr>
        <p:sp>
          <p:nvSpPr>
            <p:cNvPr id="40" name="Line 13"/>
            <p:cNvSpPr>
              <a:spLocks noChangeShapeType="1"/>
            </p:cNvSpPr>
            <p:nvPr/>
          </p:nvSpPr>
          <p:spPr bwMode="gray">
            <a:xfrm flipV="1">
              <a:off x="1440" y="2967"/>
              <a:ext cx="5966" cy="23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" name="Text Box 15"/>
            <p:cNvSpPr txBox="1">
              <a:spLocks noChangeArrowheads="1"/>
            </p:cNvSpPr>
            <p:nvPr/>
          </p:nvSpPr>
          <p:spPr bwMode="gray">
            <a:xfrm>
              <a:off x="1768" y="2631"/>
              <a:ext cx="57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Динамика социально-экономического развития округа (диаграммы)</a:t>
              </a:r>
            </a:p>
          </p:txBody>
        </p:sp>
        <p:sp>
          <p:nvSpPr>
            <p:cNvPr id="43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20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4" name="Group 17"/>
          <p:cNvGrpSpPr>
            <a:grpSpLocks/>
          </p:cNvGrpSpPr>
          <p:nvPr/>
        </p:nvGrpSpPr>
        <p:grpSpPr bwMode="auto">
          <a:xfrm>
            <a:off x="282403" y="4296441"/>
            <a:ext cx="7886702" cy="566738"/>
            <a:chOff x="1248" y="3222"/>
            <a:chExt cx="4968" cy="357"/>
          </a:xfrm>
        </p:grpSpPr>
        <p:sp>
          <p:nvSpPr>
            <p:cNvPr id="45" name="Line 18"/>
            <p:cNvSpPr>
              <a:spLocks noChangeShapeType="1"/>
            </p:cNvSpPr>
            <p:nvPr/>
          </p:nvSpPr>
          <p:spPr bwMode="gray">
            <a:xfrm flipV="1">
              <a:off x="1441" y="3564"/>
              <a:ext cx="4125" cy="15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7" name="Text Box 20"/>
            <p:cNvSpPr txBox="1">
              <a:spLocks noChangeArrowheads="1"/>
            </p:cNvSpPr>
            <p:nvPr/>
          </p:nvSpPr>
          <p:spPr bwMode="gray">
            <a:xfrm>
              <a:off x="1752" y="3222"/>
              <a:ext cx="446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Каковы основные параметры бюджета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округа</a:t>
              </a:r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21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9" name="Group 2"/>
          <p:cNvGrpSpPr>
            <a:grpSpLocks/>
          </p:cNvGrpSpPr>
          <p:nvPr/>
        </p:nvGrpSpPr>
        <p:grpSpPr bwMode="auto">
          <a:xfrm>
            <a:off x="282403" y="4966780"/>
            <a:ext cx="10285413" cy="611188"/>
            <a:chOff x="1248" y="1436"/>
            <a:chExt cx="6479" cy="385"/>
          </a:xfrm>
        </p:grpSpPr>
        <p:sp>
          <p:nvSpPr>
            <p:cNvPr id="50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6158" cy="3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2" name="Text Box 5"/>
            <p:cNvSpPr txBox="1">
              <a:spLocks noChangeArrowheads="1"/>
            </p:cNvSpPr>
            <p:nvPr/>
          </p:nvSpPr>
          <p:spPr bwMode="gray">
            <a:xfrm>
              <a:off x="1736" y="1436"/>
              <a:ext cx="599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Сколько налоговых и неналоговых доходов поступает в бюджет округа</a:t>
              </a:r>
            </a:p>
          </p:txBody>
        </p:sp>
        <p:sp>
          <p:nvSpPr>
            <p:cNvPr id="53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22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4" name="Group 22"/>
          <p:cNvGrpSpPr>
            <a:grpSpLocks/>
          </p:cNvGrpSpPr>
          <p:nvPr/>
        </p:nvGrpSpPr>
        <p:grpSpPr bwMode="auto">
          <a:xfrm>
            <a:off x="293507" y="5644350"/>
            <a:ext cx="7096125" cy="555625"/>
            <a:chOff x="1248" y="3230"/>
            <a:chExt cx="4470" cy="350"/>
          </a:xfrm>
        </p:grpSpPr>
        <p:sp>
          <p:nvSpPr>
            <p:cNvPr id="55" name="Line 23"/>
            <p:cNvSpPr>
              <a:spLocks noChangeShapeType="1"/>
            </p:cNvSpPr>
            <p:nvPr/>
          </p:nvSpPr>
          <p:spPr bwMode="gray">
            <a:xfrm flipV="1">
              <a:off x="1440" y="3561"/>
              <a:ext cx="4183" cy="19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7" name="Text Box 25"/>
            <p:cNvSpPr txBox="1">
              <a:spLocks noChangeArrowheads="1"/>
            </p:cNvSpPr>
            <p:nvPr/>
          </p:nvSpPr>
          <p:spPr bwMode="gray">
            <a:xfrm>
              <a:off x="1761" y="3240"/>
              <a:ext cx="395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 </a:t>
              </a: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зачисляются </a:t>
              </a: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налоги на территории </a:t>
              </a: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округа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23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9" name="Group 7"/>
          <p:cNvGrpSpPr>
            <a:grpSpLocks/>
          </p:cNvGrpSpPr>
          <p:nvPr/>
        </p:nvGrpSpPr>
        <p:grpSpPr bwMode="auto">
          <a:xfrm>
            <a:off x="300138" y="6264816"/>
            <a:ext cx="10338742" cy="555625"/>
            <a:chOff x="1248" y="2030"/>
            <a:chExt cx="6107" cy="350"/>
          </a:xfrm>
        </p:grpSpPr>
        <p:sp>
          <p:nvSpPr>
            <p:cNvPr id="60" name="Line 8"/>
            <p:cNvSpPr>
              <a:spLocks noChangeShapeType="1"/>
            </p:cNvSpPr>
            <p:nvPr/>
          </p:nvSpPr>
          <p:spPr bwMode="gray">
            <a:xfrm flipV="1">
              <a:off x="1440" y="2379"/>
              <a:ext cx="5752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62" name="Text Box 10"/>
            <p:cNvSpPr txBox="1">
              <a:spLocks noChangeArrowheads="1"/>
            </p:cNvSpPr>
            <p:nvPr/>
          </p:nvSpPr>
          <p:spPr bwMode="gray">
            <a:xfrm>
              <a:off x="1725" y="2034"/>
              <a:ext cx="563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Из каких поступлений сформированы доходы бюджета округа в </a:t>
              </a: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2022 </a:t>
              </a: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г.</a:t>
              </a:r>
            </a:p>
          </p:txBody>
        </p:sp>
        <p:sp>
          <p:nvSpPr>
            <p:cNvPr id="63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9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24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019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Group 12"/>
          <p:cNvGrpSpPr>
            <a:grpSpLocks/>
          </p:cNvGrpSpPr>
          <p:nvPr/>
        </p:nvGrpSpPr>
        <p:grpSpPr bwMode="auto">
          <a:xfrm>
            <a:off x="265715" y="936462"/>
            <a:ext cx="5943601" cy="555626"/>
            <a:chOff x="1248" y="2640"/>
            <a:chExt cx="3744" cy="350"/>
          </a:xfrm>
        </p:grpSpPr>
        <p:sp>
          <p:nvSpPr>
            <p:cNvPr id="40" name="Line 13"/>
            <p:cNvSpPr>
              <a:spLocks noChangeShapeType="1"/>
            </p:cNvSpPr>
            <p:nvPr/>
          </p:nvSpPr>
          <p:spPr bwMode="gray">
            <a:xfrm flipV="1">
              <a:off x="1440" y="2977"/>
              <a:ext cx="3552" cy="13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" name="Text Box 15"/>
            <p:cNvSpPr txBox="1">
              <a:spLocks noChangeArrowheads="1"/>
            </p:cNvSpPr>
            <p:nvPr/>
          </p:nvSpPr>
          <p:spPr bwMode="gray">
            <a:xfrm>
              <a:off x="1737" y="2651"/>
              <a:ext cx="303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Налоговые доходы бюджета </a:t>
              </a: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округа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 smtClean="0">
                  <a:solidFill>
                    <a:srgbClr val="FFFFFF"/>
                  </a:solidFill>
                </a:rPr>
                <a:t>2</a:t>
              </a:r>
              <a:r>
                <a:rPr lang="ru-RU" sz="2400" b="1" dirty="0" smtClean="0">
                  <a:solidFill>
                    <a:srgbClr val="FFFFFF"/>
                  </a:solidFill>
                </a:rPr>
                <a:t>5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4" name="Group 17"/>
          <p:cNvGrpSpPr>
            <a:grpSpLocks/>
          </p:cNvGrpSpPr>
          <p:nvPr/>
        </p:nvGrpSpPr>
        <p:grpSpPr bwMode="auto">
          <a:xfrm>
            <a:off x="269343" y="1600431"/>
            <a:ext cx="6432551" cy="565150"/>
            <a:chOff x="1248" y="3223"/>
            <a:chExt cx="4052" cy="356"/>
          </a:xfrm>
        </p:grpSpPr>
        <p:sp>
          <p:nvSpPr>
            <p:cNvPr id="45" name="Line 18"/>
            <p:cNvSpPr>
              <a:spLocks noChangeShapeType="1"/>
            </p:cNvSpPr>
            <p:nvPr/>
          </p:nvSpPr>
          <p:spPr bwMode="gray">
            <a:xfrm flipV="1">
              <a:off x="1441" y="3546"/>
              <a:ext cx="3744" cy="33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7" name="Text Box 20"/>
            <p:cNvSpPr txBox="1">
              <a:spLocks noChangeArrowheads="1"/>
            </p:cNvSpPr>
            <p:nvPr/>
          </p:nvSpPr>
          <p:spPr bwMode="gray">
            <a:xfrm>
              <a:off x="1710" y="3223"/>
              <a:ext cx="359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Неналоговые доходы бюджета округа</a:t>
              </a:r>
            </a:p>
          </p:txBody>
        </p:sp>
        <p:sp>
          <p:nvSpPr>
            <p:cNvPr id="48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26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9" name="Group 2"/>
          <p:cNvGrpSpPr>
            <a:grpSpLocks/>
          </p:cNvGrpSpPr>
          <p:nvPr/>
        </p:nvGrpSpPr>
        <p:grpSpPr bwMode="auto">
          <a:xfrm>
            <a:off x="290165" y="2293443"/>
            <a:ext cx="7310438" cy="555625"/>
            <a:chOff x="1248" y="1440"/>
            <a:chExt cx="4605" cy="350"/>
          </a:xfrm>
        </p:grpSpPr>
        <p:sp>
          <p:nvSpPr>
            <p:cNvPr id="50" name="Line 3"/>
            <p:cNvSpPr>
              <a:spLocks noChangeShapeType="1"/>
            </p:cNvSpPr>
            <p:nvPr/>
          </p:nvSpPr>
          <p:spPr bwMode="gray">
            <a:xfrm flipV="1">
              <a:off x="1440" y="1781"/>
              <a:ext cx="4413" cy="9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2" name="Text Box 5"/>
            <p:cNvSpPr txBox="1">
              <a:spLocks noChangeArrowheads="1"/>
            </p:cNvSpPr>
            <p:nvPr/>
          </p:nvSpPr>
          <p:spPr bwMode="gray">
            <a:xfrm>
              <a:off x="1723" y="1446"/>
              <a:ext cx="382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Безвозмездные поступления бюджета округа</a:t>
              </a:r>
            </a:p>
          </p:txBody>
        </p:sp>
        <p:sp>
          <p:nvSpPr>
            <p:cNvPr id="53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27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4" name="Group 22"/>
          <p:cNvGrpSpPr>
            <a:grpSpLocks/>
          </p:cNvGrpSpPr>
          <p:nvPr/>
        </p:nvGrpSpPr>
        <p:grpSpPr bwMode="auto">
          <a:xfrm>
            <a:off x="235992" y="4223777"/>
            <a:ext cx="11955826" cy="568325"/>
            <a:chOff x="1228" y="3230"/>
            <a:chExt cx="8045" cy="358"/>
          </a:xfrm>
        </p:grpSpPr>
        <p:sp>
          <p:nvSpPr>
            <p:cNvPr id="55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7651" cy="8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7" name="Text Box 25"/>
            <p:cNvSpPr txBox="1">
              <a:spLocks noChangeArrowheads="1"/>
            </p:cNvSpPr>
            <p:nvPr/>
          </p:nvSpPr>
          <p:spPr bwMode="gray">
            <a:xfrm>
              <a:off x="1736" y="3234"/>
              <a:ext cx="753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бюджета муниципального округа по разделам бюджетной классификации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 Box 26"/>
            <p:cNvSpPr txBox="1">
              <a:spLocks noChangeArrowheads="1"/>
            </p:cNvSpPr>
            <p:nvPr/>
          </p:nvSpPr>
          <p:spPr bwMode="gray">
            <a:xfrm>
              <a:off x="1228" y="3238"/>
              <a:ext cx="52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b="1" dirty="0" smtClean="0">
                  <a:solidFill>
                    <a:srgbClr val="FFFFFF"/>
                  </a:solidFill>
                </a:rPr>
                <a:t>30-31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9" name="Group 7"/>
          <p:cNvGrpSpPr>
            <a:grpSpLocks/>
          </p:cNvGrpSpPr>
          <p:nvPr/>
        </p:nvGrpSpPr>
        <p:grpSpPr bwMode="auto">
          <a:xfrm>
            <a:off x="263541" y="2963662"/>
            <a:ext cx="8205348" cy="500068"/>
            <a:chOff x="1248" y="2030"/>
            <a:chExt cx="5713" cy="359"/>
          </a:xfrm>
        </p:grpSpPr>
        <p:sp>
          <p:nvSpPr>
            <p:cNvPr id="60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5432" cy="9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62" name="Text Box 10"/>
            <p:cNvSpPr txBox="1">
              <a:spLocks noChangeArrowheads="1"/>
            </p:cNvSpPr>
            <p:nvPr/>
          </p:nvSpPr>
          <p:spPr bwMode="gray">
            <a:xfrm>
              <a:off x="1785" y="2047"/>
              <a:ext cx="5176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бюджета Дивеевского муниципального округа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345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28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9" name="Group 12"/>
          <p:cNvGrpSpPr>
            <a:grpSpLocks/>
          </p:cNvGrpSpPr>
          <p:nvPr/>
        </p:nvGrpSpPr>
        <p:grpSpPr bwMode="auto">
          <a:xfrm>
            <a:off x="272266" y="3564730"/>
            <a:ext cx="5135448" cy="555626"/>
            <a:chOff x="1248" y="2640"/>
            <a:chExt cx="3299" cy="350"/>
          </a:xfrm>
        </p:grpSpPr>
        <p:sp>
          <p:nvSpPr>
            <p:cNvPr id="70" name="Line 13"/>
            <p:cNvSpPr>
              <a:spLocks noChangeShapeType="1"/>
            </p:cNvSpPr>
            <p:nvPr/>
          </p:nvSpPr>
          <p:spPr bwMode="gray">
            <a:xfrm flipV="1">
              <a:off x="1440" y="2986"/>
              <a:ext cx="3060" cy="4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2" name="Text Box 15"/>
            <p:cNvSpPr txBox="1">
              <a:spLocks noChangeArrowheads="1"/>
            </p:cNvSpPr>
            <p:nvPr/>
          </p:nvSpPr>
          <p:spPr bwMode="gray">
            <a:xfrm>
              <a:off x="1717" y="2646"/>
              <a:ext cx="283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Условно утверждаемые расходы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3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 smtClean="0">
                  <a:solidFill>
                    <a:srgbClr val="FFFFFF"/>
                  </a:solidFill>
                </a:rPr>
                <a:t>2</a:t>
              </a:r>
              <a:r>
                <a:rPr lang="ru-RU" sz="2400" b="1" dirty="0" smtClean="0">
                  <a:solidFill>
                    <a:srgbClr val="FFFFFF"/>
                  </a:solidFill>
                </a:rPr>
                <a:t>9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Group 7"/>
          <p:cNvGrpSpPr>
            <a:grpSpLocks/>
          </p:cNvGrpSpPr>
          <p:nvPr/>
        </p:nvGrpSpPr>
        <p:grpSpPr bwMode="auto">
          <a:xfrm>
            <a:off x="222719" y="4893678"/>
            <a:ext cx="10152067" cy="555625"/>
            <a:chOff x="1220" y="2030"/>
            <a:chExt cx="6395" cy="350"/>
          </a:xfrm>
        </p:grpSpPr>
        <p:sp>
          <p:nvSpPr>
            <p:cNvPr id="35" name="Line 8"/>
            <p:cNvSpPr>
              <a:spLocks noChangeShapeType="1"/>
            </p:cNvSpPr>
            <p:nvPr/>
          </p:nvSpPr>
          <p:spPr bwMode="gray">
            <a:xfrm flipV="1">
              <a:off x="1440" y="2342"/>
              <a:ext cx="6136" cy="38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7" name="Text Box 10"/>
            <p:cNvSpPr txBox="1">
              <a:spLocks noChangeArrowheads="1"/>
            </p:cNvSpPr>
            <p:nvPr/>
          </p:nvSpPr>
          <p:spPr bwMode="gray">
            <a:xfrm>
              <a:off x="1722" y="2049"/>
              <a:ext cx="589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бюджета муниципального округа по разделам </a:t>
              </a: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 подразделам</a:t>
              </a:r>
              <a:endParaRPr lang="ru-RU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 Box 11"/>
            <p:cNvSpPr txBox="1">
              <a:spLocks noChangeArrowheads="1"/>
            </p:cNvSpPr>
            <p:nvPr/>
          </p:nvSpPr>
          <p:spPr bwMode="gray">
            <a:xfrm>
              <a:off x="1220" y="2033"/>
              <a:ext cx="49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b="1" dirty="0" smtClean="0">
                  <a:solidFill>
                    <a:srgbClr val="FFFFFF"/>
                  </a:solidFill>
                </a:rPr>
                <a:t>32-34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4" name="Group 12"/>
          <p:cNvGrpSpPr>
            <a:grpSpLocks/>
          </p:cNvGrpSpPr>
          <p:nvPr/>
        </p:nvGrpSpPr>
        <p:grpSpPr bwMode="auto">
          <a:xfrm>
            <a:off x="265714" y="5517308"/>
            <a:ext cx="6461125" cy="584201"/>
            <a:chOff x="1248" y="2627"/>
            <a:chExt cx="4070" cy="368"/>
          </a:xfrm>
        </p:grpSpPr>
        <p:sp>
          <p:nvSpPr>
            <p:cNvPr id="65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801" cy="5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67" name="Text Box 15"/>
            <p:cNvSpPr txBox="1">
              <a:spLocks noChangeArrowheads="1"/>
            </p:cNvSpPr>
            <p:nvPr/>
          </p:nvSpPr>
          <p:spPr bwMode="gray">
            <a:xfrm>
              <a:off x="1737" y="2627"/>
              <a:ext cx="358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Программные и непрограммные расходы</a:t>
              </a:r>
              <a:endParaRPr lang="ru-RU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35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4" name="Group 17"/>
          <p:cNvGrpSpPr>
            <a:grpSpLocks/>
          </p:cNvGrpSpPr>
          <p:nvPr/>
        </p:nvGrpSpPr>
        <p:grpSpPr bwMode="auto">
          <a:xfrm>
            <a:off x="265714" y="6204694"/>
            <a:ext cx="7861301" cy="554039"/>
            <a:chOff x="1248" y="3230"/>
            <a:chExt cx="4952" cy="349"/>
          </a:xfrm>
        </p:grpSpPr>
        <p:sp>
          <p:nvSpPr>
            <p:cNvPr id="75" name="Line 18"/>
            <p:cNvSpPr>
              <a:spLocks noChangeShapeType="1"/>
            </p:cNvSpPr>
            <p:nvPr/>
          </p:nvSpPr>
          <p:spPr bwMode="gray">
            <a:xfrm flipV="1">
              <a:off x="1441" y="3564"/>
              <a:ext cx="4125" cy="15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7" name="Text Box 20"/>
            <p:cNvSpPr txBox="1">
              <a:spLocks noChangeArrowheads="1"/>
            </p:cNvSpPr>
            <p:nvPr/>
          </p:nvSpPr>
          <p:spPr bwMode="gray">
            <a:xfrm>
              <a:off x="1736" y="3244"/>
              <a:ext cx="446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в разрезе муниципальных программ</a:t>
              </a:r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36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2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Group 12"/>
          <p:cNvGrpSpPr>
            <a:grpSpLocks/>
          </p:cNvGrpSpPr>
          <p:nvPr/>
        </p:nvGrpSpPr>
        <p:grpSpPr bwMode="auto">
          <a:xfrm>
            <a:off x="387281" y="856622"/>
            <a:ext cx="8269289" cy="568327"/>
            <a:chOff x="1237" y="2640"/>
            <a:chExt cx="5209" cy="358"/>
          </a:xfrm>
        </p:grpSpPr>
        <p:sp>
          <p:nvSpPr>
            <p:cNvPr id="40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5006" cy="8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" name="Text Box 15"/>
            <p:cNvSpPr txBox="1">
              <a:spLocks noChangeArrowheads="1"/>
            </p:cNvSpPr>
            <p:nvPr/>
          </p:nvSpPr>
          <p:spPr bwMode="gray">
            <a:xfrm>
              <a:off x="1691" y="2662"/>
              <a:ext cx="444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Муниципальная программа «Развитие образования»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 Box 16"/>
            <p:cNvSpPr txBox="1">
              <a:spLocks noChangeArrowheads="1"/>
            </p:cNvSpPr>
            <p:nvPr/>
          </p:nvSpPr>
          <p:spPr bwMode="gray">
            <a:xfrm>
              <a:off x="1237" y="2653"/>
              <a:ext cx="49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b="1" dirty="0" smtClean="0">
                  <a:solidFill>
                    <a:srgbClr val="FFFFFF"/>
                  </a:solidFill>
                </a:rPr>
                <a:t>37-38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4" name="Group 17"/>
          <p:cNvGrpSpPr>
            <a:grpSpLocks/>
          </p:cNvGrpSpPr>
          <p:nvPr/>
        </p:nvGrpSpPr>
        <p:grpSpPr bwMode="auto">
          <a:xfrm>
            <a:off x="349301" y="1375285"/>
            <a:ext cx="11820626" cy="970014"/>
            <a:chOff x="1251" y="3116"/>
            <a:chExt cx="4046" cy="719"/>
          </a:xfrm>
        </p:grpSpPr>
        <p:sp>
          <p:nvSpPr>
            <p:cNvPr id="45" name="Line 18"/>
            <p:cNvSpPr>
              <a:spLocks noChangeShapeType="1"/>
            </p:cNvSpPr>
            <p:nvPr/>
          </p:nvSpPr>
          <p:spPr bwMode="gray">
            <a:xfrm flipV="1">
              <a:off x="1390" y="3659"/>
              <a:ext cx="3884" cy="47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Rectangle 19"/>
            <p:cNvSpPr>
              <a:spLocks noChangeArrowheads="1"/>
            </p:cNvSpPr>
            <p:nvPr/>
          </p:nvSpPr>
          <p:spPr bwMode="gray">
            <a:xfrm rot="3419336">
              <a:off x="1131" y="3340"/>
              <a:ext cx="410" cy="170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7" name="Text Box 20"/>
            <p:cNvSpPr txBox="1">
              <a:spLocks noChangeArrowheads="1"/>
            </p:cNvSpPr>
            <p:nvPr/>
          </p:nvSpPr>
          <p:spPr bwMode="gray">
            <a:xfrm>
              <a:off x="1451" y="3116"/>
              <a:ext cx="3846" cy="7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Индикаторы достижения цели и показатели непосредственных результатов муниципальной программы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Text Box 21"/>
            <p:cNvSpPr txBox="1">
              <a:spLocks noChangeArrowheads="1"/>
            </p:cNvSpPr>
            <p:nvPr/>
          </p:nvSpPr>
          <p:spPr bwMode="gray">
            <a:xfrm>
              <a:off x="1264" y="3244"/>
              <a:ext cx="178" cy="4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39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9" name="Group 2"/>
          <p:cNvGrpSpPr>
            <a:grpSpLocks/>
          </p:cNvGrpSpPr>
          <p:nvPr/>
        </p:nvGrpSpPr>
        <p:grpSpPr bwMode="auto">
          <a:xfrm>
            <a:off x="221259" y="2216448"/>
            <a:ext cx="9277355" cy="560388"/>
            <a:chOff x="1232" y="1440"/>
            <a:chExt cx="5844" cy="353"/>
          </a:xfrm>
        </p:grpSpPr>
        <p:sp>
          <p:nvSpPr>
            <p:cNvPr id="50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5636" cy="3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2" name="Text Box 5"/>
            <p:cNvSpPr txBox="1">
              <a:spLocks noChangeArrowheads="1"/>
            </p:cNvSpPr>
            <p:nvPr/>
          </p:nvSpPr>
          <p:spPr bwMode="gray">
            <a:xfrm>
              <a:off x="1723" y="1446"/>
              <a:ext cx="505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Муниципальная программа «Развитие </a:t>
              </a: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культуры и туризма»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Text Box 6"/>
            <p:cNvSpPr txBox="1">
              <a:spLocks noChangeArrowheads="1"/>
            </p:cNvSpPr>
            <p:nvPr/>
          </p:nvSpPr>
          <p:spPr bwMode="gray">
            <a:xfrm>
              <a:off x="1232" y="1449"/>
              <a:ext cx="49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b="1" dirty="0" smtClean="0">
                  <a:solidFill>
                    <a:srgbClr val="FFFFFF"/>
                  </a:solidFill>
                </a:rPr>
                <a:t>40-41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4" name="Group 22"/>
          <p:cNvGrpSpPr>
            <a:grpSpLocks/>
          </p:cNvGrpSpPr>
          <p:nvPr/>
        </p:nvGrpSpPr>
        <p:grpSpPr bwMode="auto">
          <a:xfrm>
            <a:off x="273038" y="3965776"/>
            <a:ext cx="11554896" cy="830263"/>
            <a:chOff x="1248" y="3095"/>
            <a:chExt cx="7983" cy="523"/>
          </a:xfrm>
        </p:grpSpPr>
        <p:sp>
          <p:nvSpPr>
            <p:cNvPr id="55" name="Line 23"/>
            <p:cNvSpPr>
              <a:spLocks noChangeShapeType="1"/>
            </p:cNvSpPr>
            <p:nvPr/>
          </p:nvSpPr>
          <p:spPr bwMode="gray">
            <a:xfrm flipV="1">
              <a:off x="1440" y="3563"/>
              <a:ext cx="7782" cy="17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7" name="Text Box 25"/>
            <p:cNvSpPr txBox="1">
              <a:spLocks noChangeArrowheads="1"/>
            </p:cNvSpPr>
            <p:nvPr/>
          </p:nvSpPr>
          <p:spPr bwMode="gray">
            <a:xfrm>
              <a:off x="1662" y="3095"/>
              <a:ext cx="7569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Индикаторы достижения цели и показатели непосредственных результатов муниципальной программы</a:t>
              </a:r>
            </a:p>
          </p:txBody>
        </p:sp>
        <p:sp>
          <p:nvSpPr>
            <p:cNvPr id="58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33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44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9" name="Group 7"/>
          <p:cNvGrpSpPr>
            <a:grpSpLocks/>
          </p:cNvGrpSpPr>
          <p:nvPr/>
        </p:nvGrpSpPr>
        <p:grpSpPr bwMode="auto">
          <a:xfrm>
            <a:off x="261435" y="2702216"/>
            <a:ext cx="10598156" cy="831589"/>
            <a:chOff x="1248" y="1872"/>
            <a:chExt cx="7379" cy="597"/>
          </a:xfrm>
        </p:grpSpPr>
        <p:sp>
          <p:nvSpPr>
            <p:cNvPr id="60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7083" cy="13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62" name="Text Box 10"/>
            <p:cNvSpPr txBox="1">
              <a:spLocks noChangeArrowheads="1"/>
            </p:cNvSpPr>
            <p:nvPr/>
          </p:nvSpPr>
          <p:spPr bwMode="gray">
            <a:xfrm>
              <a:off x="1629" y="1872"/>
              <a:ext cx="6998" cy="5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Индикаторы достижения цели и показатели непосредственных </a:t>
              </a: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результатов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муниципальной программы</a:t>
              </a:r>
            </a:p>
          </p:txBody>
        </p:sp>
        <p:sp>
          <p:nvSpPr>
            <p:cNvPr id="63" name="Text Box 11"/>
            <p:cNvSpPr txBox="1">
              <a:spLocks noChangeArrowheads="1"/>
            </p:cNvSpPr>
            <p:nvPr/>
          </p:nvSpPr>
          <p:spPr bwMode="gray">
            <a:xfrm>
              <a:off x="1291" y="2008"/>
              <a:ext cx="345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42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9" name="Group 12"/>
          <p:cNvGrpSpPr>
            <a:grpSpLocks/>
          </p:cNvGrpSpPr>
          <p:nvPr/>
        </p:nvGrpSpPr>
        <p:grpSpPr bwMode="auto">
          <a:xfrm>
            <a:off x="278235" y="3521261"/>
            <a:ext cx="10806383" cy="555626"/>
            <a:chOff x="1248" y="2640"/>
            <a:chExt cx="6942" cy="350"/>
          </a:xfrm>
        </p:grpSpPr>
        <p:sp>
          <p:nvSpPr>
            <p:cNvPr id="70" name="Line 13"/>
            <p:cNvSpPr>
              <a:spLocks noChangeShapeType="1"/>
            </p:cNvSpPr>
            <p:nvPr/>
          </p:nvSpPr>
          <p:spPr bwMode="gray">
            <a:xfrm flipV="1">
              <a:off x="1440" y="2984"/>
              <a:ext cx="6605" cy="6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2" name="Text Box 15"/>
            <p:cNvSpPr txBox="1">
              <a:spLocks noChangeArrowheads="1"/>
            </p:cNvSpPr>
            <p:nvPr/>
          </p:nvSpPr>
          <p:spPr bwMode="gray">
            <a:xfrm>
              <a:off x="1717" y="2646"/>
              <a:ext cx="647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Муниципальная программа </a:t>
              </a: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«Формирование комфортной городской среды»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3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43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Group 7"/>
          <p:cNvGrpSpPr>
            <a:grpSpLocks/>
          </p:cNvGrpSpPr>
          <p:nvPr/>
        </p:nvGrpSpPr>
        <p:grpSpPr bwMode="auto">
          <a:xfrm>
            <a:off x="248197" y="4778367"/>
            <a:ext cx="9174166" cy="620713"/>
            <a:chOff x="1232" y="1989"/>
            <a:chExt cx="5779" cy="391"/>
          </a:xfrm>
        </p:grpSpPr>
        <p:sp>
          <p:nvSpPr>
            <p:cNvPr id="35" name="Line 8"/>
            <p:cNvSpPr>
              <a:spLocks noChangeShapeType="1"/>
            </p:cNvSpPr>
            <p:nvPr/>
          </p:nvSpPr>
          <p:spPr bwMode="gray">
            <a:xfrm flipV="1">
              <a:off x="1440" y="2376"/>
              <a:ext cx="5571" cy="4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7" name="Text Box 10"/>
            <p:cNvSpPr txBox="1">
              <a:spLocks noChangeArrowheads="1"/>
            </p:cNvSpPr>
            <p:nvPr/>
          </p:nvSpPr>
          <p:spPr bwMode="gray">
            <a:xfrm>
              <a:off x="1706" y="1989"/>
              <a:ext cx="50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Муниципальная программа </a:t>
              </a: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«Благоустройство территорий»</a:t>
              </a:r>
              <a:endParaRPr lang="ru-RU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 Box 11"/>
            <p:cNvSpPr txBox="1">
              <a:spLocks noChangeArrowheads="1"/>
            </p:cNvSpPr>
            <p:nvPr/>
          </p:nvSpPr>
          <p:spPr bwMode="gray">
            <a:xfrm>
              <a:off x="1232" y="2038"/>
              <a:ext cx="49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b="1" dirty="0" smtClean="0">
                  <a:solidFill>
                    <a:srgbClr val="FFFFFF"/>
                  </a:solidFill>
                </a:rPr>
                <a:t>45-46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4" name="Group 12"/>
          <p:cNvGrpSpPr>
            <a:grpSpLocks/>
          </p:cNvGrpSpPr>
          <p:nvPr/>
        </p:nvGrpSpPr>
        <p:grpSpPr bwMode="auto">
          <a:xfrm>
            <a:off x="273101" y="5312940"/>
            <a:ext cx="10671175" cy="830263"/>
            <a:chOff x="1248" y="2510"/>
            <a:chExt cx="6722" cy="523"/>
          </a:xfrm>
        </p:grpSpPr>
        <p:sp>
          <p:nvSpPr>
            <p:cNvPr id="65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6436" cy="16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67" name="Text Box 15"/>
            <p:cNvSpPr txBox="1">
              <a:spLocks noChangeArrowheads="1"/>
            </p:cNvSpPr>
            <p:nvPr/>
          </p:nvSpPr>
          <p:spPr bwMode="gray">
            <a:xfrm>
              <a:off x="1639" y="2510"/>
              <a:ext cx="6331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Индикаторы достижения цели и показатели непосредственных </a:t>
              </a: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результатов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муниципальной программы</a:t>
              </a:r>
            </a:p>
          </p:txBody>
        </p:sp>
        <p:sp>
          <p:nvSpPr>
            <p:cNvPr id="68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47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4" name="Group 17"/>
          <p:cNvGrpSpPr>
            <a:grpSpLocks/>
          </p:cNvGrpSpPr>
          <p:nvPr/>
        </p:nvGrpSpPr>
        <p:grpSpPr bwMode="auto">
          <a:xfrm>
            <a:off x="265714" y="6204694"/>
            <a:ext cx="7861301" cy="554039"/>
            <a:chOff x="1248" y="3230"/>
            <a:chExt cx="4952" cy="349"/>
          </a:xfrm>
        </p:grpSpPr>
        <p:sp>
          <p:nvSpPr>
            <p:cNvPr id="75" name="Line 18"/>
            <p:cNvSpPr>
              <a:spLocks noChangeShapeType="1"/>
            </p:cNvSpPr>
            <p:nvPr/>
          </p:nvSpPr>
          <p:spPr bwMode="gray">
            <a:xfrm flipV="1">
              <a:off x="1441" y="3571"/>
              <a:ext cx="4466" cy="8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7" name="Text Box 20"/>
            <p:cNvSpPr txBox="1">
              <a:spLocks noChangeArrowheads="1"/>
            </p:cNvSpPr>
            <p:nvPr/>
          </p:nvSpPr>
          <p:spPr bwMode="gray">
            <a:xfrm>
              <a:off x="1736" y="3244"/>
              <a:ext cx="446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Основные направления непрограммных расходов</a:t>
              </a:r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48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583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Group 12"/>
          <p:cNvGrpSpPr>
            <a:grpSpLocks/>
          </p:cNvGrpSpPr>
          <p:nvPr/>
        </p:nvGrpSpPr>
        <p:grpSpPr bwMode="auto">
          <a:xfrm>
            <a:off x="265715" y="936470"/>
            <a:ext cx="7419976" cy="555627"/>
            <a:chOff x="1248" y="2640"/>
            <a:chExt cx="4674" cy="350"/>
          </a:xfrm>
        </p:grpSpPr>
        <p:sp>
          <p:nvSpPr>
            <p:cNvPr id="40" name="Line 13"/>
            <p:cNvSpPr>
              <a:spLocks noChangeShapeType="1"/>
            </p:cNvSpPr>
            <p:nvPr/>
          </p:nvSpPr>
          <p:spPr bwMode="gray">
            <a:xfrm flipV="1">
              <a:off x="1440" y="2971"/>
              <a:ext cx="4377" cy="19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" name="Text Box 15"/>
            <p:cNvSpPr txBox="1">
              <a:spLocks noChangeArrowheads="1"/>
            </p:cNvSpPr>
            <p:nvPr/>
          </p:nvSpPr>
          <p:spPr bwMode="gray">
            <a:xfrm>
              <a:off x="1773" y="2642"/>
              <a:ext cx="414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Динамика муниципального долга в 2021-2024 гг.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49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4" name="Group 17"/>
          <p:cNvGrpSpPr>
            <a:grpSpLocks/>
          </p:cNvGrpSpPr>
          <p:nvPr/>
        </p:nvGrpSpPr>
        <p:grpSpPr bwMode="auto">
          <a:xfrm>
            <a:off x="277886" y="1588737"/>
            <a:ext cx="8238794" cy="556443"/>
            <a:chOff x="1251" y="3214"/>
            <a:chExt cx="2820" cy="492"/>
          </a:xfrm>
        </p:grpSpPr>
        <p:sp>
          <p:nvSpPr>
            <p:cNvPr id="45" name="Line 18"/>
            <p:cNvSpPr>
              <a:spLocks noChangeShapeType="1"/>
            </p:cNvSpPr>
            <p:nvPr/>
          </p:nvSpPr>
          <p:spPr bwMode="gray">
            <a:xfrm flipV="1">
              <a:off x="1390" y="3703"/>
              <a:ext cx="1815" cy="3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Rectangle 19"/>
            <p:cNvSpPr>
              <a:spLocks noChangeArrowheads="1"/>
            </p:cNvSpPr>
            <p:nvPr/>
          </p:nvSpPr>
          <p:spPr bwMode="gray">
            <a:xfrm rot="3419336">
              <a:off x="1131" y="3340"/>
              <a:ext cx="410" cy="170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7" name="Text Box 20"/>
            <p:cNvSpPr txBox="1">
              <a:spLocks noChangeArrowheads="1"/>
            </p:cNvSpPr>
            <p:nvPr/>
          </p:nvSpPr>
          <p:spPr bwMode="gray">
            <a:xfrm>
              <a:off x="1532" y="3223"/>
              <a:ext cx="2539" cy="4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Муниципальный долг в 2021-2024 гг.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Text Box 21"/>
            <p:cNvSpPr txBox="1">
              <a:spLocks noChangeArrowheads="1"/>
            </p:cNvSpPr>
            <p:nvPr/>
          </p:nvSpPr>
          <p:spPr bwMode="gray">
            <a:xfrm>
              <a:off x="1276" y="3214"/>
              <a:ext cx="170" cy="4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50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9" name="Group 2"/>
          <p:cNvGrpSpPr>
            <a:grpSpLocks/>
          </p:cNvGrpSpPr>
          <p:nvPr/>
        </p:nvGrpSpPr>
        <p:grpSpPr bwMode="auto">
          <a:xfrm>
            <a:off x="283886" y="2241789"/>
            <a:ext cx="10899785" cy="598488"/>
            <a:chOff x="1248" y="1413"/>
            <a:chExt cx="6866" cy="377"/>
          </a:xfrm>
        </p:grpSpPr>
        <p:sp>
          <p:nvSpPr>
            <p:cNvPr id="50" name="Line 3"/>
            <p:cNvSpPr>
              <a:spLocks noChangeShapeType="1"/>
            </p:cNvSpPr>
            <p:nvPr/>
          </p:nvSpPr>
          <p:spPr bwMode="gray">
            <a:xfrm flipV="1">
              <a:off x="1440" y="1784"/>
              <a:ext cx="6472" cy="6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2" name="Text Box 5"/>
            <p:cNvSpPr txBox="1">
              <a:spLocks noChangeArrowheads="1"/>
            </p:cNvSpPr>
            <p:nvPr/>
          </p:nvSpPr>
          <p:spPr bwMode="gray">
            <a:xfrm>
              <a:off x="1719" y="1413"/>
              <a:ext cx="639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Предельный объем и верхний предел муниципального долга в 2022-2024 гг.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3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51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9" name="Group 7"/>
          <p:cNvGrpSpPr>
            <a:grpSpLocks/>
          </p:cNvGrpSpPr>
          <p:nvPr/>
        </p:nvGrpSpPr>
        <p:grpSpPr bwMode="auto">
          <a:xfrm>
            <a:off x="263541" y="2861975"/>
            <a:ext cx="8647716" cy="592002"/>
            <a:chOff x="1248" y="1957"/>
            <a:chExt cx="6021" cy="425"/>
          </a:xfrm>
        </p:grpSpPr>
        <p:sp>
          <p:nvSpPr>
            <p:cNvPr id="60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5829" cy="2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62" name="Text Box 10"/>
            <p:cNvSpPr txBox="1">
              <a:spLocks noChangeArrowheads="1"/>
            </p:cNvSpPr>
            <p:nvPr/>
          </p:nvSpPr>
          <p:spPr bwMode="gray">
            <a:xfrm>
              <a:off x="1718" y="1957"/>
              <a:ext cx="5138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Открытые государственные информационные ресурсы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 Box 11"/>
            <p:cNvSpPr txBox="1">
              <a:spLocks noChangeArrowheads="1"/>
            </p:cNvSpPr>
            <p:nvPr/>
          </p:nvSpPr>
          <p:spPr bwMode="gray">
            <a:xfrm>
              <a:off x="1289" y="2014"/>
              <a:ext cx="345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52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9" name="Group 12"/>
          <p:cNvGrpSpPr>
            <a:grpSpLocks/>
          </p:cNvGrpSpPr>
          <p:nvPr/>
        </p:nvGrpSpPr>
        <p:grpSpPr bwMode="auto">
          <a:xfrm>
            <a:off x="272266" y="3367880"/>
            <a:ext cx="9519017" cy="830264"/>
            <a:chOff x="1248" y="2516"/>
            <a:chExt cx="6115" cy="523"/>
          </a:xfrm>
        </p:grpSpPr>
        <p:sp>
          <p:nvSpPr>
            <p:cNvPr id="70" name="Line 13"/>
            <p:cNvSpPr>
              <a:spLocks noChangeShapeType="1"/>
            </p:cNvSpPr>
            <p:nvPr/>
          </p:nvSpPr>
          <p:spPr bwMode="gray">
            <a:xfrm flipV="1">
              <a:off x="1440" y="2989"/>
              <a:ext cx="5768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2" name="Text Box 15"/>
            <p:cNvSpPr txBox="1">
              <a:spLocks noChangeArrowheads="1"/>
            </p:cNvSpPr>
            <p:nvPr/>
          </p:nvSpPr>
          <p:spPr bwMode="gray">
            <a:xfrm>
              <a:off x="1659" y="2516"/>
              <a:ext cx="5704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Контактная информация финансового управления администрации</a:t>
              </a:r>
            </a:p>
            <a:p>
              <a:pPr>
                <a:defRPr/>
              </a:pPr>
              <a:r>
                <a:rPr lang="ru-RU" altLang="ru-RU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Дивеевского муниципального округа</a:t>
              </a: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3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53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501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Текст 5"/>
          <p:cNvSpPr>
            <a:spLocks noGrp="1"/>
          </p:cNvSpPr>
          <p:nvPr>
            <p:ph type="body" idx="1"/>
          </p:nvPr>
        </p:nvSpPr>
        <p:spPr>
          <a:xfrm>
            <a:off x="261257" y="1325789"/>
            <a:ext cx="11791406" cy="3758974"/>
          </a:xfrm>
        </p:spPr>
        <p:txBody>
          <a:bodyPr rtlCol="0">
            <a:normAutofit/>
          </a:bodyPr>
          <a:lstStyle/>
          <a:p>
            <a:pPr indent="457200" algn="just">
              <a:lnSpc>
                <a:spcPct val="120000"/>
              </a:lnSpc>
              <a:spcBef>
                <a:spcPct val="0"/>
              </a:spcBef>
              <a:defRPr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- информационный сборник, который познакомит население округа с основными положениями главного финансового документа Дивеевского муниципального округа – бюджета округа. В сборнике в доступной форме представлено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различных сфер деятельности, в том числе на социально-значимые мероприятия в сфере образования и культуры.</a:t>
            </a:r>
          </a:p>
        </p:txBody>
      </p:sp>
      <p:sp>
        <p:nvSpPr>
          <p:cNvPr id="7" name="Текст 5"/>
          <p:cNvSpPr txBox="1">
            <a:spLocks/>
          </p:cNvSpPr>
          <p:nvPr/>
        </p:nvSpPr>
        <p:spPr>
          <a:xfrm>
            <a:off x="348343" y="4788806"/>
            <a:ext cx="11704320" cy="1654629"/>
          </a:xfrm>
          <a:prstGeom prst="rect">
            <a:avLst/>
          </a:prstGeom>
        </p:spPr>
        <p:txBody>
          <a:bodyPr/>
          <a:lstStyle/>
          <a:p>
            <a:pPr indent="457200" algn="just">
              <a:lnSpc>
                <a:spcPct val="120000"/>
              </a:lnSpc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нацелен на широкий круг пользователей – всех граждан Дивеевского муниципального округа, интересы которых в той или иной мере затронуты бюджетом округа.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1615736" y="260351"/>
            <a:ext cx="8730002" cy="836613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«Бюджет для граждан»</a:t>
            </a:r>
          </a:p>
        </p:txBody>
      </p:sp>
    </p:spTree>
    <p:extLst>
      <p:ext uri="{BB962C8B-B14F-4D97-AF65-F5344CB8AC3E}">
        <p14:creationId xmlns:p14="http://schemas.microsoft.com/office/powerpoint/2010/main" val="301507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2493962" y="765067"/>
            <a:ext cx="7488238" cy="1008062"/>
          </a:xfrm>
          <a:prstGeom prst="flowChartAlternateProcess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– это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527765513"/>
              </p:ext>
            </p:extLst>
          </p:nvPr>
        </p:nvGraphicFramePr>
        <p:xfrm>
          <a:off x="738543" y="1846046"/>
          <a:ext cx="4775665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Блок-схема: альтернативный процесс 12"/>
          <p:cNvSpPr/>
          <p:nvPr/>
        </p:nvSpPr>
        <p:spPr>
          <a:xfrm>
            <a:off x="357052" y="4258737"/>
            <a:ext cx="5399313" cy="1655763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превышения расходов над доходами образуется дефицит бюджета  (необходимы источниками покрытия дефицита, можно например использовать остатки средств или привлечь средства в долг)</a:t>
            </a: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6327762" y="4244520"/>
            <a:ext cx="5420100" cy="1655763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превышения доходов над расходами образуется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(можно накапливать резервы, погашать имеющиеся долги)</a:t>
            </a:r>
          </a:p>
        </p:txBody>
      </p:sp>
      <p:sp>
        <p:nvSpPr>
          <p:cNvPr id="14342" name="TextBox 1"/>
          <p:cNvSpPr txBox="1">
            <a:spLocks noChangeArrowheads="1"/>
          </p:cNvSpPr>
          <p:nvPr/>
        </p:nvSpPr>
        <p:spPr bwMode="auto">
          <a:xfrm>
            <a:off x="269966" y="5949949"/>
            <a:ext cx="11643359" cy="69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Сбалансированность бюджета по доходам и расходам – основополагающее требование, предъявляемое к органам, составляющим и утверждающим бюджет.</a:t>
            </a: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1967902488"/>
              </p:ext>
            </p:extLst>
          </p:nvPr>
        </p:nvGraphicFramePr>
        <p:xfrm>
          <a:off x="6400799" y="1752427"/>
          <a:ext cx="5111931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Блок-схема: альтернативный процесс 9"/>
          <p:cNvSpPr/>
          <p:nvPr/>
        </p:nvSpPr>
        <p:spPr>
          <a:xfrm>
            <a:off x="1919288" y="-1588"/>
            <a:ext cx="8424862" cy="69373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бюджет</a:t>
            </a:r>
          </a:p>
        </p:txBody>
      </p:sp>
    </p:spTree>
    <p:extLst>
      <p:ext uri="{BB962C8B-B14F-4D97-AF65-F5344CB8AC3E}">
        <p14:creationId xmlns:p14="http://schemas.microsoft.com/office/powerpoint/2010/main" val="202932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AutoShape 2" descr="https://www.drcathy-dentist.com/wp-content/uploads/family-dentist201610.jpg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5364" name="AutoShape 4" descr="https://www.drcathy-dentist.com/wp-content/uploads/family-dentist201610.jpg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5365" name="AutoShape 6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5366" name="AutoShape 8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5367" name="AutoShape 10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5368" name="AutoShape 12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5369" name="AutoShape 14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5370" name="AutoShape 16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ill Sans MT" pitchFamily="34" charset="0"/>
            </a:endParaRPr>
          </a:p>
        </p:txBody>
      </p:sp>
      <p:pic>
        <p:nvPicPr>
          <p:cNvPr id="15371" name="Picture 18" descr="https://gidm.ru/data/styles/upt-o/data/up/41/41587/7d99c4b1061ab7dbc044a25aa5b454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9928" y="1799275"/>
            <a:ext cx="2995421" cy="190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2" name="TextBox 16"/>
          <p:cNvSpPr txBox="1">
            <a:spLocks noChangeArrowheads="1"/>
          </p:cNvSpPr>
          <p:nvPr/>
        </p:nvSpPr>
        <p:spPr bwMode="auto">
          <a:xfrm>
            <a:off x="8610600" y="1346893"/>
            <a:ext cx="2663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организации</a:t>
            </a:r>
          </a:p>
        </p:txBody>
      </p:sp>
      <p:sp>
        <p:nvSpPr>
          <p:cNvPr id="15373" name="AutoShape 20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ill Sans MT" pitchFamily="34" charset="0"/>
            </a:endParaRPr>
          </a:p>
        </p:txBody>
      </p:sp>
      <p:pic>
        <p:nvPicPr>
          <p:cNvPr id="15374" name="Picture 21" descr="C:\Users\Nataly\Desktop\v_statjyu(200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36" y="1766471"/>
            <a:ext cx="294798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5" name="TextBox 24"/>
          <p:cNvSpPr txBox="1">
            <a:spLocks noChangeArrowheads="1"/>
          </p:cNvSpPr>
          <p:nvPr/>
        </p:nvSpPr>
        <p:spPr bwMode="auto">
          <a:xfrm>
            <a:off x="1254125" y="1288256"/>
            <a:ext cx="2016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семьи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56139" y="2400098"/>
            <a:ext cx="29527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cs typeface="Arial" charset="0"/>
              </a:rPr>
              <a:t>Бюджеты публично-правовых образований</a:t>
            </a:r>
          </a:p>
        </p:txBody>
      </p:sp>
      <p:pic>
        <p:nvPicPr>
          <p:cNvPr id="15377" name="Picture 23" descr="http://birge.info/upload/medialibrary/7e6/7e63aba07d30d5a8f2643de88dd0fb7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292" y="4094916"/>
            <a:ext cx="2663825" cy="151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524000" y="5661026"/>
            <a:ext cx="3492500" cy="1031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cs typeface="Arial" charset="0"/>
              </a:rPr>
              <a:t>Российской Федерации </a:t>
            </a:r>
            <a:r>
              <a:rPr lang="ru-RU" sz="1500" b="1" dirty="0">
                <a:cs typeface="Arial" charset="0"/>
              </a:rPr>
              <a:t>(федеральный бюджет, бюджеты государственных внебюджетных фондов РФ)</a:t>
            </a:r>
          </a:p>
        </p:txBody>
      </p:sp>
      <p:pic>
        <p:nvPicPr>
          <p:cNvPr id="15379" name="Picture 27" descr="https://cknow.ru/uploads/posts/2017-06/1498729062_vidy_subektov_rossii_na_politicheskoy_kart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319" y="4213226"/>
            <a:ext cx="2767013" cy="159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4656139" y="5661026"/>
            <a:ext cx="3743325" cy="1046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cs typeface="Arial" charset="0"/>
              </a:rPr>
              <a:t>субъектов </a:t>
            </a:r>
          </a:p>
          <a:p>
            <a:pPr algn="ctr" eaLnBrk="1" hangingPunct="1">
              <a:defRPr/>
            </a:pPr>
            <a:r>
              <a:rPr lang="ru-RU" sz="1600" b="1" dirty="0">
                <a:cs typeface="Arial" charset="0"/>
              </a:rPr>
              <a:t>Российской Федерации </a:t>
            </a:r>
          </a:p>
          <a:p>
            <a:pPr algn="ctr" eaLnBrk="1" hangingPunct="1">
              <a:defRPr/>
            </a:pPr>
            <a:r>
              <a:rPr lang="ru-RU" sz="1500" b="1" dirty="0">
                <a:cs typeface="Arial" charset="0"/>
              </a:rPr>
              <a:t>(региональные бюджеты, бюджеты территориальных фондов ОМС)</a:t>
            </a:r>
          </a:p>
        </p:txBody>
      </p:sp>
      <p:pic>
        <p:nvPicPr>
          <p:cNvPr id="15381" name="Picture 40" descr="http://www.outdoors.ru/russiaoutdoors/845/img/map-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639" y="3422234"/>
            <a:ext cx="243205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7751764" y="5805489"/>
            <a:ext cx="2916237" cy="569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cs typeface="Arial" charset="0"/>
              </a:rPr>
              <a:t>муниципальных образований</a:t>
            </a:r>
          </a:p>
          <a:p>
            <a:pPr algn="ctr" eaLnBrk="1" hangingPunct="1">
              <a:defRPr/>
            </a:pPr>
            <a:r>
              <a:rPr lang="ru-RU" sz="1500" b="1" dirty="0">
                <a:cs typeface="Arial" charset="0"/>
              </a:rPr>
              <a:t>(местные бюджеты)</a:t>
            </a:r>
          </a:p>
        </p:txBody>
      </p:sp>
      <p:grpSp>
        <p:nvGrpSpPr>
          <p:cNvPr id="15383" name="Группа 1"/>
          <p:cNvGrpSpPr>
            <a:grpSpLocks/>
          </p:cNvGrpSpPr>
          <p:nvPr/>
        </p:nvGrpSpPr>
        <p:grpSpPr bwMode="auto">
          <a:xfrm>
            <a:off x="4427686" y="1040506"/>
            <a:ext cx="3795724" cy="1412875"/>
            <a:chOff x="3207605" y="949326"/>
            <a:chExt cx="2304288" cy="1413056"/>
          </a:xfrm>
        </p:grpSpPr>
        <p:cxnSp>
          <p:nvCxnSpPr>
            <p:cNvPr id="49" name="Прямая со стрелкой 48"/>
            <p:cNvCxnSpPr/>
            <p:nvPr/>
          </p:nvCxnSpPr>
          <p:spPr bwMode="auto">
            <a:xfrm>
              <a:off x="4359749" y="1211297"/>
              <a:ext cx="0" cy="1151085"/>
            </a:xfrm>
            <a:prstGeom prst="straightConnector1">
              <a:avLst/>
            </a:prstGeom>
            <a:ln w="66675" cmpd="dbl"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 стрелкой 49"/>
            <p:cNvCxnSpPr/>
            <p:nvPr/>
          </p:nvCxnSpPr>
          <p:spPr bwMode="auto">
            <a:xfrm>
              <a:off x="3208493" y="949326"/>
              <a:ext cx="0" cy="1150770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186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 стрелкой 50"/>
            <p:cNvCxnSpPr/>
            <p:nvPr/>
          </p:nvCxnSpPr>
          <p:spPr bwMode="auto">
            <a:xfrm>
              <a:off x="5512020" y="949673"/>
              <a:ext cx="0" cy="1150770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30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84" name="Группа 52"/>
          <p:cNvGrpSpPr>
            <a:grpSpLocks/>
          </p:cNvGrpSpPr>
          <p:nvPr/>
        </p:nvGrpSpPr>
        <p:grpSpPr bwMode="auto">
          <a:xfrm>
            <a:off x="4258050" y="3202201"/>
            <a:ext cx="4025908" cy="1266825"/>
            <a:chOff x="1289194" y="1088053"/>
            <a:chExt cx="3369795" cy="1265698"/>
          </a:xfrm>
        </p:grpSpPr>
        <p:cxnSp>
          <p:nvCxnSpPr>
            <p:cNvPr id="54" name="Прямая со стрелкой 53"/>
            <p:cNvCxnSpPr/>
            <p:nvPr/>
          </p:nvCxnSpPr>
          <p:spPr>
            <a:xfrm>
              <a:off x="2961387" y="1202251"/>
              <a:ext cx="0" cy="1151500"/>
            </a:xfrm>
            <a:prstGeom prst="straightConnector1">
              <a:avLst/>
            </a:prstGeom>
            <a:ln w="66675" cmpd="dbl"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 стрелкой 54"/>
            <p:cNvCxnSpPr/>
            <p:nvPr/>
          </p:nvCxnSpPr>
          <p:spPr>
            <a:xfrm>
              <a:off x="1287987" y="1088053"/>
              <a:ext cx="0" cy="1152129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186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 стрелкой 55"/>
            <p:cNvCxnSpPr/>
            <p:nvPr/>
          </p:nvCxnSpPr>
          <p:spPr>
            <a:xfrm>
              <a:off x="4660195" y="1088054"/>
              <a:ext cx="0" cy="1152128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30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Блок-схема: альтернативный процесс 31"/>
          <p:cNvSpPr/>
          <p:nvPr/>
        </p:nvSpPr>
        <p:spPr>
          <a:xfrm>
            <a:off x="2035176" y="257176"/>
            <a:ext cx="8424863" cy="836613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бывают бюджеты</a:t>
            </a:r>
          </a:p>
        </p:txBody>
      </p:sp>
    </p:spTree>
    <p:extLst>
      <p:ext uri="{BB962C8B-B14F-4D97-AF65-F5344CB8AC3E}">
        <p14:creationId xmlns:p14="http://schemas.microsoft.com/office/powerpoint/2010/main" val="186323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2208214" y="1773238"/>
            <a:ext cx="7991475" cy="863600"/>
          </a:xfrm>
          <a:prstGeom prst="flowChart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bg1"/>
                </a:solidFill>
              </a:rPr>
              <a:t>Бюджет округа составляется и утверждается </a:t>
            </a:r>
          </a:p>
          <a:p>
            <a:pPr algn="ctr" eaLnBrk="1" hangingPunct="1">
              <a:defRPr/>
            </a:pPr>
            <a:r>
              <a:rPr lang="ru-RU" sz="2400" b="1" dirty="0">
                <a:solidFill>
                  <a:schemeClr val="bg1"/>
                </a:solidFill>
              </a:rPr>
              <a:t>на 3 года и основывается на</a:t>
            </a:r>
            <a:r>
              <a:rPr lang="en-US" sz="2400" b="1" dirty="0">
                <a:solidFill>
                  <a:schemeClr val="bg1"/>
                </a:solidFill>
              </a:rPr>
              <a:t>: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375369" y="3474244"/>
            <a:ext cx="2115281" cy="2376488"/>
          </a:xfrm>
          <a:prstGeom prst="flowChartAlternateProcess">
            <a:avLst/>
          </a:prstGeom>
          <a:solidFill>
            <a:srgbClr val="339933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/>
              <a:t>Послание Президента РФ Федеральному Собранию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3008434" y="3447030"/>
            <a:ext cx="2407155" cy="2392363"/>
          </a:xfrm>
          <a:prstGeom prst="flowChartAlternateProcess">
            <a:avLst/>
          </a:prstGeom>
          <a:solidFill>
            <a:srgbClr val="339933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/>
              <a:t>Прогноз социально-экономического развития Дивеевского муниципального округа на 3 года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6110509" y="3474244"/>
            <a:ext cx="2482283" cy="2447925"/>
          </a:xfrm>
          <a:prstGeom prst="flowChartAlternateProcess">
            <a:avLst/>
          </a:prstGeom>
          <a:solidFill>
            <a:srgbClr val="339933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/>
              <a:t>Основные направления бюджетной и налоговой политики в </a:t>
            </a:r>
            <a:r>
              <a:rPr lang="ru-RU" b="1" dirty="0" err="1"/>
              <a:t>Дивеевском</a:t>
            </a:r>
            <a:r>
              <a:rPr lang="ru-RU" b="1" dirty="0"/>
              <a:t> муниципальном округе на 3 года</a:t>
            </a: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9289674" y="3447030"/>
            <a:ext cx="2643143" cy="2447925"/>
          </a:xfrm>
          <a:prstGeom prst="flowChartAlternateProcess">
            <a:avLst/>
          </a:prstGeom>
          <a:solidFill>
            <a:srgbClr val="339933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/>
              <a:t>Указы Президента РФ от 7.05.2012г. и Указ от 7.05.2018 № 204 «О национальных целях и стратегических задачах развития РФ на период до 2024 г.» </a:t>
            </a: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1703389" y="309563"/>
            <a:ext cx="8713787" cy="83661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основывается бюджет округа </a:t>
            </a:r>
          </a:p>
        </p:txBody>
      </p:sp>
      <p:sp>
        <p:nvSpPr>
          <p:cNvPr id="2" name="Стрелка вправо 1"/>
          <p:cNvSpPr/>
          <p:nvPr/>
        </p:nvSpPr>
        <p:spPr>
          <a:xfrm>
            <a:off x="2274082" y="4328823"/>
            <a:ext cx="978491" cy="68433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5386244" y="4320317"/>
            <a:ext cx="978491" cy="68433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8451988" y="4320318"/>
            <a:ext cx="978491" cy="68433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61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350965"/>
              </p:ext>
            </p:extLst>
          </p:nvPr>
        </p:nvGraphicFramePr>
        <p:xfrm>
          <a:off x="174171" y="1290108"/>
          <a:ext cx="11843658" cy="5347758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815296"/>
                <a:gridCol w="9028362"/>
              </a:tblGrid>
              <a:tr h="376254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Срок</a:t>
                      </a:r>
                      <a:endParaRPr lang="ru-RU" sz="1800" dirty="0"/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3" marR="91443" marT="45710" marB="45710"/>
                </a:tc>
              </a:tr>
              <a:tr h="627104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Июнь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Разработка основных показателей прогноза социально-экономического развития округа</a:t>
                      </a:r>
                      <a:r>
                        <a:rPr lang="ru-RU" sz="1700" baseline="0" dirty="0" smtClean="0"/>
                        <a:t> на трехлетний период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562567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Июль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Определение основных параметров бюджета</a:t>
                      </a:r>
                      <a:r>
                        <a:rPr lang="ru-RU" sz="1700" baseline="0" dirty="0" smtClean="0"/>
                        <a:t> на трехлетний период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27104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Август-сентябрь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Работа отраслевых органов исполнительной власти по подготовке обоснований бюджетных ассигнований и бюджетных заявок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400832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Сентябрь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Определение основных</a:t>
                      </a:r>
                      <a:r>
                        <a:rPr lang="ru-RU" sz="1700" baseline="0" dirty="0" smtClean="0"/>
                        <a:t> направлений бюджетной и налоговой политики на трехлетний период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360576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Сентябрь-ноябрь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Формирование проекта бюджета 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576546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Ноябрь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Рассмотрение проекта бюджета округа</a:t>
                      </a:r>
                      <a:r>
                        <a:rPr lang="ru-RU" sz="1700" baseline="0" dirty="0" smtClean="0"/>
                        <a:t> Администрацией Дивеевского муниципального </a:t>
                      </a:r>
                      <a:r>
                        <a:rPr lang="ru-RU" sz="1700" dirty="0" smtClean="0"/>
                        <a:t>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562567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Ноябрь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Внесение проекта бюджета округа</a:t>
                      </a:r>
                      <a:r>
                        <a:rPr lang="ru-RU" sz="1700" baseline="0" dirty="0" smtClean="0"/>
                        <a:t> в Совет депутатов Дивеевского муниципального </a:t>
                      </a:r>
                      <a:r>
                        <a:rPr lang="ru-RU" sz="1700" dirty="0" smtClean="0"/>
                        <a:t>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27104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Декабрь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Рассмотрение проекта бюджета комитетами</a:t>
                      </a:r>
                      <a:r>
                        <a:rPr lang="ru-RU" sz="1700" baseline="0" dirty="0" smtClean="0"/>
                        <a:t> Совета депутатов Дивеевского муниципального </a:t>
                      </a:r>
                      <a:r>
                        <a:rPr lang="ru-RU" sz="1700" dirty="0" smtClean="0"/>
                        <a:t>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27104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Декабрь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Принятие проекта бюджета на заседание Совета депутатов</a:t>
                      </a:r>
                      <a:r>
                        <a:rPr lang="ru-RU" sz="1700" baseline="0" dirty="0" smtClean="0"/>
                        <a:t> Дивеевского муниципального 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</a:tbl>
          </a:graphicData>
        </a:graphic>
      </p:graphicFrame>
      <p:sp>
        <p:nvSpPr>
          <p:cNvPr id="6" name="Блок-схема: альтернативный процесс 5"/>
          <p:cNvSpPr/>
          <p:nvPr/>
        </p:nvSpPr>
        <p:spPr>
          <a:xfrm>
            <a:off x="1882775" y="184151"/>
            <a:ext cx="8426450" cy="836613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происходит составление бюджета округа</a:t>
            </a:r>
          </a:p>
        </p:txBody>
      </p:sp>
    </p:spTree>
    <p:extLst>
      <p:ext uri="{BB962C8B-B14F-4D97-AF65-F5344CB8AC3E}">
        <p14:creationId xmlns:p14="http://schemas.microsoft.com/office/powerpoint/2010/main" val="340690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/>
          <p:cNvSpPr txBox="1">
            <a:spLocks noChangeArrowheads="1"/>
          </p:cNvSpPr>
          <p:nvPr/>
        </p:nvSpPr>
        <p:spPr bwMode="auto">
          <a:xfrm>
            <a:off x="1992314" y="1125538"/>
            <a:ext cx="835183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– безвозмездные и безвозвратные поступления денежных средств в бюджет</a:t>
            </a: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519022" y="2253053"/>
            <a:ext cx="3321458" cy="4303067"/>
          </a:xfrm>
          <a:prstGeom prst="flowChartAlternateProcess">
            <a:avLst/>
          </a:prstGeom>
          <a:solidFill>
            <a:srgbClr val="00B0F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2400" b="1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</a:rPr>
              <a:t>Налоговые доходы</a:t>
            </a:r>
          </a:p>
          <a:p>
            <a:pPr algn="ctr" eaLnBrk="1" hangingPunct="1">
              <a:defRPr/>
            </a:pPr>
            <a:endParaRPr lang="ru-RU" sz="2000" b="1" dirty="0"/>
          </a:p>
          <a:p>
            <a:pPr algn="ctr" eaLnBrk="1" hangingPunct="1">
              <a:defRPr/>
            </a:pPr>
            <a:r>
              <a:rPr lang="ru-RU" sz="2000" b="1" dirty="0"/>
              <a:t>Поступление от уплаты налогов, установленных Налоговым кодексом РФ (налог на доходы физических лиц, налог на имущество физических лиц, земельный налог, акцизы и др.)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endParaRPr lang="ru-RU" sz="1900" b="1" dirty="0"/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4362405" y="2229637"/>
            <a:ext cx="3472316" cy="4326483"/>
          </a:xfrm>
          <a:prstGeom prst="flowChartAlternateProcess">
            <a:avLst/>
          </a:prstGeom>
          <a:solidFill>
            <a:srgbClr val="FFC00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</a:rPr>
              <a:t>Неналоговые доходы</a:t>
            </a:r>
          </a:p>
          <a:p>
            <a:pPr algn="ctr" eaLnBrk="1" hangingPunct="1">
              <a:defRPr/>
            </a:pPr>
            <a:endParaRPr lang="ru-RU" sz="2000" b="1" dirty="0"/>
          </a:p>
          <a:p>
            <a:pPr algn="ctr" eaLnBrk="1" hangingPunct="1">
              <a:defRPr/>
            </a:pPr>
            <a:r>
              <a:rPr lang="ru-RU" sz="2000" b="1" dirty="0"/>
              <a:t>Поступление от пошлин и сборов, установленных законодательством РФ (доходы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8356646" y="2229637"/>
            <a:ext cx="3437709" cy="4326483"/>
          </a:xfrm>
          <a:prstGeom prst="flowChartAlternateProcess">
            <a:avLst/>
          </a:prstGeom>
          <a:solidFill>
            <a:srgbClr val="92D05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</a:rPr>
              <a:t>Безвозмездные поступления</a:t>
            </a:r>
          </a:p>
          <a:p>
            <a:pPr algn="ctr" eaLnBrk="1" hangingPunct="1">
              <a:defRPr/>
            </a:pPr>
            <a:endParaRPr lang="ru-RU" sz="2000" b="1" dirty="0"/>
          </a:p>
          <a:p>
            <a:pPr algn="ctr" eaLnBrk="1" hangingPunct="1">
              <a:defRPr/>
            </a:pPr>
            <a:r>
              <a:rPr lang="ru-RU" sz="2000" b="1" dirty="0"/>
              <a:t>Поступление от других бюджетов бюджетной системы, граждан и организаций (межбюджетные трансферты в виде дотаций, субвенций, субсидий)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endParaRPr lang="ru-RU" sz="1900" b="1" dirty="0"/>
          </a:p>
        </p:txBody>
      </p:sp>
      <p:sp>
        <p:nvSpPr>
          <p:cNvPr id="19462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178F571-178D-4AE9-AAAF-37F6109D0CEB}" type="slidenum">
              <a:rPr lang="ru-RU" altLang="ru-RU">
                <a:solidFill>
                  <a:srgbClr val="000000"/>
                </a:solidFill>
                <a:latin typeface="Gill Sans MT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ru-RU" altLang="ru-RU" dirty="0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798638" y="176213"/>
            <a:ext cx="8424862" cy="83661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чего складываются доходы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4109026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альтернативный процесс 2"/>
          <p:cNvSpPr/>
          <p:nvPr/>
        </p:nvSpPr>
        <p:spPr>
          <a:xfrm>
            <a:off x="311812" y="1477433"/>
            <a:ext cx="2427023" cy="2376488"/>
          </a:xfrm>
          <a:prstGeom prst="flowChartAlternateProcess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Налог на доходы физических лиц гл.23 Налогового кодекса РФ, ставка налога 13%, в отдельных случаях 9%, 30% и 35%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7213600" y="1147763"/>
            <a:ext cx="4655609" cy="5614987"/>
          </a:xfrm>
          <a:prstGeom prst="flowChartAlternateProcess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Налог на имущество физических лиц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Ставка налога от кадастровой стоимости объекта недвижимости</a:t>
            </a:r>
            <a:r>
              <a:rPr lang="en-US" b="1" dirty="0">
                <a:solidFill>
                  <a:schemeClr val="tx1"/>
                </a:solidFill>
              </a:rPr>
              <a:t>:</a:t>
            </a:r>
            <a:r>
              <a:rPr lang="ru-RU" b="1" dirty="0">
                <a:solidFill>
                  <a:schemeClr val="tx1"/>
                </a:solidFill>
              </a:rPr>
              <a:t> 0,3%-в отношении жилых домов и помещений, объектов незавершенного строительства, единых недвижимых комплексов, гаражей и </a:t>
            </a:r>
            <a:r>
              <a:rPr lang="ru-RU" b="1" dirty="0" err="1">
                <a:solidFill>
                  <a:schemeClr val="tx1"/>
                </a:solidFill>
              </a:rPr>
              <a:t>машино-мест</a:t>
            </a:r>
            <a:r>
              <a:rPr lang="ru-RU" b="1" dirty="0">
                <a:solidFill>
                  <a:schemeClr val="tx1"/>
                </a:solidFill>
              </a:rPr>
              <a:t>, хозяйственных строений</a:t>
            </a:r>
            <a:r>
              <a:rPr lang="en-US" b="1" dirty="0">
                <a:solidFill>
                  <a:schemeClr val="tx1"/>
                </a:solidFill>
              </a:rPr>
              <a:t>;</a:t>
            </a:r>
            <a:r>
              <a:rPr lang="ru-RU" b="1" dirty="0">
                <a:solidFill>
                  <a:schemeClr val="tx1"/>
                </a:solidFill>
              </a:rPr>
              <a:t> 2%-в отношении объектов налогообложения, включенных в перечень в соответствии с п.7 ст.378 Налогового кодекса РФ, предусмотренных абзацем II</a:t>
            </a:r>
            <a:endParaRPr lang="ru-RU" dirty="0"/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п.10 ст.378 Налогового кодекса РФ, в отношении объектов налогообложения, кадастровая стоимость каждого из которых превышает  300 млн.руб.</a:t>
            </a:r>
            <a:r>
              <a:rPr lang="en-US" b="1" dirty="0">
                <a:solidFill>
                  <a:schemeClr val="tx1"/>
                </a:solidFill>
              </a:rPr>
              <a:t>;</a:t>
            </a:r>
            <a:r>
              <a:rPr lang="ru-RU" b="1" dirty="0">
                <a:solidFill>
                  <a:schemeClr val="tx1"/>
                </a:solidFill>
              </a:rPr>
              <a:t> 0,5%-в отношении прочих объектов налогообложения.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601133" y="4385733"/>
            <a:ext cx="5156200" cy="2209799"/>
          </a:xfrm>
          <a:prstGeom prst="flowChartAlternateProcess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Земельный налог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Ставка налога от кадастровой стоимости земельного участков</a:t>
            </a:r>
            <a:r>
              <a:rPr lang="en-US" b="1" dirty="0">
                <a:solidFill>
                  <a:schemeClr val="tx1"/>
                </a:solidFill>
              </a:rPr>
              <a:t>:</a:t>
            </a:r>
            <a:endParaRPr lang="ru-RU" b="1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0,3% по участкам, занятым жилищным фондом, с/</a:t>
            </a:r>
            <a:r>
              <a:rPr lang="ru-RU" b="1" dirty="0" err="1">
                <a:solidFill>
                  <a:schemeClr val="tx1"/>
                </a:solidFill>
              </a:rPr>
              <a:t>х</a:t>
            </a:r>
            <a:r>
              <a:rPr lang="ru-RU" b="1" dirty="0">
                <a:solidFill>
                  <a:schemeClr val="tx1"/>
                </a:solidFill>
              </a:rPr>
              <a:t> назначения, для личного подсобного хозяйства, дачного хозяйства</a:t>
            </a:r>
            <a:r>
              <a:rPr lang="en-US" b="1" dirty="0">
                <a:solidFill>
                  <a:schemeClr val="tx1"/>
                </a:solidFill>
              </a:rPr>
              <a:t>;</a:t>
            </a:r>
            <a:r>
              <a:rPr lang="ru-RU" b="1" dirty="0">
                <a:solidFill>
                  <a:schemeClr val="tx1"/>
                </a:solidFill>
              </a:rPr>
              <a:t> 1,5%-в отношении других участков 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3170635" y="1418431"/>
            <a:ext cx="3611165" cy="2696634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Транспортный налог гл.28 Налогового кодекса РФ </a:t>
            </a:r>
          </a:p>
          <a:p>
            <a:pPr algn="ctr" eaLnBrk="1" hangingPunct="1">
              <a:defRPr/>
            </a:pPr>
            <a:r>
              <a:rPr lang="ru-RU" b="1" dirty="0" smtClean="0">
                <a:solidFill>
                  <a:schemeClr val="tx1"/>
                </a:solidFill>
              </a:rPr>
              <a:t>ставки для </a:t>
            </a:r>
            <a:r>
              <a:rPr lang="ru-RU" b="1" dirty="0" smtClean="0">
                <a:solidFill>
                  <a:schemeClr val="tx1"/>
                </a:solidFill>
              </a:rPr>
              <a:t>легковых </a:t>
            </a:r>
            <a:r>
              <a:rPr lang="ru-RU" b="1" dirty="0" smtClean="0">
                <a:solidFill>
                  <a:schemeClr val="tx1"/>
                </a:solidFill>
              </a:rPr>
              <a:t>автомобилей</a:t>
            </a:r>
            <a:r>
              <a:rPr lang="en-US" b="1" dirty="0" smtClean="0">
                <a:solidFill>
                  <a:schemeClr val="tx1"/>
                </a:solidFill>
              </a:rPr>
              <a:t>:</a:t>
            </a:r>
            <a:endParaRPr lang="ru-RU" b="1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до 45 л.с. – 13,5 руб.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от 45 до 100 л.с. – 22,5 руб.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от 100 до 150 л.с. – 31,5 руб.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от 150 до 200 л.с. – 45 руб.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от 200 до 250 л.с. – 75 руб.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</a:rPr>
              <a:t>от 250 л.с. – 150 руб.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526959" y="49213"/>
            <a:ext cx="8993080" cy="109855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уплачивают жители Дивеевского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285770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альтернативный процесс 3"/>
          <p:cNvSpPr/>
          <p:nvPr/>
        </p:nvSpPr>
        <p:spPr>
          <a:xfrm>
            <a:off x="1847851" y="260351"/>
            <a:ext cx="8569325" cy="93662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распределяются расходы бюджета</a:t>
            </a:r>
          </a:p>
        </p:txBody>
      </p:sp>
      <p:sp>
        <p:nvSpPr>
          <p:cNvPr id="21507" name="TextBox 1"/>
          <p:cNvSpPr txBox="1">
            <a:spLocks noChangeArrowheads="1"/>
          </p:cNvSpPr>
          <p:nvPr/>
        </p:nvSpPr>
        <p:spPr bwMode="auto">
          <a:xfrm>
            <a:off x="127001" y="1341438"/>
            <a:ext cx="11929532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indent="457200" algn="just"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–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 из бюджета денежные средства, за исключением средств, являющихся источниками финансирования дефицита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бюджета.</a:t>
            </a:r>
          </a:p>
          <a:p>
            <a:pPr indent="457200" algn="just">
              <a:spcBef>
                <a:spcPct val="0"/>
              </a:spcBef>
              <a:spcAft>
                <a:spcPts val="1000"/>
              </a:spcAft>
              <a:buClrTx/>
              <a:buSzTx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расходов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в соответствии с расходными обязательствами, законодательно закрепленными за соответствующими уровнями бюджетов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>
              <a:spcBef>
                <a:spcPct val="0"/>
              </a:spcBef>
              <a:spcAft>
                <a:spcPts val="1000"/>
              </a:spcAft>
              <a:buClrTx/>
              <a:buSzTx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формирования расходов бюджета</a:t>
            </a:r>
            <a:r>
              <a:rPr lang="en-US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разделам, по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ведомствам, по муниципальным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программ.</a:t>
            </a:r>
            <a:endParaRPr lang="ru-RU" alt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0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6997461-7D9B-45FC-A25F-02A85908BABF}" type="slidenum">
              <a:rPr lang="ru-RU" altLang="ru-RU">
                <a:solidFill>
                  <a:srgbClr val="000000"/>
                </a:solidFill>
                <a:latin typeface="Gill Sans MT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ru-RU" altLang="ru-RU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9" name="Шестиугольник 8"/>
          <p:cNvSpPr/>
          <p:nvPr/>
        </p:nvSpPr>
        <p:spPr>
          <a:xfrm>
            <a:off x="4055534" y="4400550"/>
            <a:ext cx="4153958" cy="1223963"/>
          </a:xfrm>
          <a:prstGeom prst="hexagon">
            <a:avLst/>
          </a:prstGeom>
          <a:solidFill>
            <a:srgbClr val="00B0F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Расходы бюджета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16731" y="3644108"/>
            <a:ext cx="3411802" cy="57626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Общегосударственные вопросы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0219" y="4292600"/>
            <a:ext cx="3448314" cy="10795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Национальная  оборона, безопасность, правоохранительная деятельность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27828" y="3568437"/>
            <a:ext cx="3205692" cy="7366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Образование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80219" y="6194957"/>
            <a:ext cx="3448314" cy="57626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Национальная экономика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627828" y="5761570"/>
            <a:ext cx="3281893" cy="100965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Жилищно-коммунальное хозяйство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378826" y="3728775"/>
            <a:ext cx="3576108" cy="57626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Физическая культура и спорт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407931" y="6194957"/>
            <a:ext cx="3547001" cy="57626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tx1"/>
                </a:solidFill>
              </a:rPr>
              <a:t>Социальная политика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378826" y="4477805"/>
            <a:ext cx="3576107" cy="72072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Культура и </a:t>
            </a:r>
            <a:r>
              <a:rPr lang="ru-RU" b="1" dirty="0" smtClean="0">
                <a:solidFill>
                  <a:schemeClr val="tx1"/>
                </a:solidFill>
              </a:rPr>
              <a:t>кинематография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407932" y="5336381"/>
            <a:ext cx="3547002" cy="72072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Межбюджетные трансферты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15937" y="5480844"/>
            <a:ext cx="3412596" cy="57626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Обслуживание муниципального долга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93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Содержимое 2"/>
          <p:cNvSpPr>
            <a:spLocks noGrp="1"/>
          </p:cNvSpPr>
          <p:nvPr>
            <p:ph idx="1"/>
          </p:nvPr>
        </p:nvSpPr>
        <p:spPr>
          <a:xfrm>
            <a:off x="177800" y="1340909"/>
            <a:ext cx="11895831" cy="5406120"/>
          </a:xfrm>
        </p:spPr>
        <p:txBody>
          <a:bodyPr rtlCol="0">
            <a:normAutofit fontScale="85000" lnSpcReduction="20000"/>
          </a:bodyPr>
          <a:lstStyle/>
          <a:p>
            <a:pPr marL="0" indent="358775" algn="just">
              <a:buNone/>
              <a:defRPr/>
            </a:pPr>
            <a:r>
              <a:rPr lang="ru-RU" alt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</a:t>
            </a:r>
            <a:r>
              <a:rPr lang="ru-RU" alt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Программный бюджет </a:t>
            </a: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отличается от традиционного тем,  что все или почти все расходы включены в </a:t>
            </a:r>
            <a:r>
              <a:rPr lang="ru-RU" alt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программы</a:t>
            </a: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и каждая </a:t>
            </a:r>
            <a:r>
              <a:rPr lang="ru-RU" alt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программа</a:t>
            </a: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своей целью прямо увязана с тем или иным стратегическим итогом деятельности ведомства.</a:t>
            </a:r>
          </a:p>
          <a:p>
            <a:pPr marL="0" indent="358775" algn="just">
              <a:buNone/>
              <a:defRPr/>
            </a:pP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</a:t>
            </a:r>
            <a:r>
              <a:rPr lang="ru-RU" alt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Программное бюджетирование </a:t>
            </a: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представляет собой  методологию планирования, исполнения и контроля за исполнением бюджета, обеспечивающую взаимосвязь процесса распределения муниципальных расходов с результатами от реализации программ, разрабатываемых на основе стратегических целей, с учетом приоритетов бюджетной политики, общественной значимости ожидаемых и конечных результатов использования бюджетных средств.</a:t>
            </a:r>
          </a:p>
          <a:p>
            <a:pPr marL="0" indent="358775">
              <a:buFont typeface="Wingdings 3" charset="2"/>
              <a:buChar char=""/>
              <a:defRPr/>
            </a:pPr>
            <a:endParaRPr lang="ru-RU" alt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358775">
              <a:buFont typeface="Wingdings 3" charset="2"/>
              <a:buChar char=""/>
              <a:defRPr/>
            </a:pPr>
            <a:endParaRPr lang="ru-RU" alt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358775">
              <a:buFont typeface="Wingdings 3" charset="2"/>
              <a:buChar char=""/>
              <a:defRPr/>
            </a:pPr>
            <a:endParaRPr lang="ru-RU" alt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358775">
              <a:buFont typeface="Wingdings 3" charset="2"/>
              <a:buChar char=""/>
              <a:defRPr/>
            </a:pPr>
            <a:endParaRPr lang="ru-RU" alt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358775" algn="just">
              <a:spcBef>
                <a:spcPts val="1200"/>
              </a:spcBef>
              <a:buNone/>
              <a:defRPr/>
            </a:pPr>
            <a:r>
              <a:rPr lang="ru-RU" alt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</a:t>
            </a:r>
          </a:p>
          <a:p>
            <a:pPr marL="0" indent="358775" algn="just">
              <a:spcBef>
                <a:spcPts val="1200"/>
              </a:spcBef>
              <a:buNone/>
              <a:defRPr/>
            </a:pPr>
            <a:endParaRPr lang="ru-RU" alt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358775" algn="just">
              <a:spcBef>
                <a:spcPts val="1200"/>
              </a:spcBef>
              <a:buNone/>
              <a:defRPr/>
            </a:pPr>
            <a:endParaRPr lang="ru-RU" alt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358775" algn="just">
              <a:spcBef>
                <a:spcPts val="1200"/>
              </a:spcBef>
              <a:buNone/>
              <a:defRPr/>
            </a:pP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Бюджет муниципального округа </a:t>
            </a:r>
            <a:r>
              <a:rPr lang="ru-RU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 </a:t>
            </a: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2022 </a:t>
            </a:r>
            <a:r>
              <a:rPr lang="ru-RU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год сформирован в программном формате на основе 17 муниципальных программ.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4949428" y="4174992"/>
            <a:ext cx="1983846" cy="1707886"/>
          </a:xfrm>
          <a:prstGeom prst="flowChartAlternateProces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500" dirty="0">
                <a:solidFill>
                  <a:schemeClr val="tx1"/>
                </a:solidFill>
              </a:rPr>
              <a:t>Взаимосвязь бюджетных расходов с результатами реализации муниципальных программ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10159735" y="4156871"/>
            <a:ext cx="1689100" cy="1665287"/>
          </a:xfrm>
          <a:prstGeom prst="flowChartAlternateProcess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700" dirty="0">
                <a:solidFill>
                  <a:schemeClr val="tx1"/>
                </a:solidFill>
              </a:rPr>
              <a:t>Повышение качества бюджетного планирования и исполнения бюджета</a:t>
            </a: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2718466" y="4290747"/>
            <a:ext cx="1676132" cy="1476376"/>
          </a:xfrm>
          <a:prstGeom prst="flowChartAlternateProcess">
            <a:avLst/>
          </a:prstGeom>
          <a:solidFill>
            <a:srgbClr val="00B0F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500" dirty="0">
                <a:solidFill>
                  <a:schemeClr val="tx1"/>
                </a:solidFill>
              </a:rPr>
              <a:t>Исполнение бюджета в программной классификации</a:t>
            </a: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7430821" y="4178036"/>
            <a:ext cx="2297642" cy="1701800"/>
          </a:xfrm>
          <a:prstGeom prst="flowChartAlternateProcess">
            <a:avLst/>
          </a:prstGeom>
          <a:solidFill>
            <a:schemeClr val="bg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500" dirty="0">
                <a:solidFill>
                  <a:schemeClr val="tx1"/>
                </a:solidFill>
              </a:rPr>
              <a:t>Мониторинг показателей исполнения целевых программ, оценка эффективности бюджетных расходов</a:t>
            </a:r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9619455" y="4740803"/>
            <a:ext cx="649288" cy="576263"/>
          </a:xfrm>
          <a:prstGeom prst="notchedRightArrow">
            <a:avLst/>
          </a:prstGeom>
          <a:solidFill>
            <a:srgbClr val="FF99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>
            <a:off x="6897023" y="4805893"/>
            <a:ext cx="649288" cy="576263"/>
          </a:xfrm>
          <a:prstGeom prst="notchedRightArrow">
            <a:avLst/>
          </a:prstGeom>
          <a:solidFill>
            <a:srgbClr val="FFC0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4349352" y="4826530"/>
            <a:ext cx="649287" cy="576262"/>
          </a:xfrm>
          <a:prstGeom prst="notchedRightArrow">
            <a:avLst/>
          </a:prstGeom>
          <a:solidFill>
            <a:srgbClr val="FFC0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188785" y="4119167"/>
            <a:ext cx="2024587" cy="1819537"/>
          </a:xfrm>
          <a:prstGeom prst="flowChartAlternateProcess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500" dirty="0">
                <a:solidFill>
                  <a:schemeClr val="tx1"/>
                </a:solidFill>
              </a:rPr>
              <a:t>Осуществление бюджетных расходов посредством финансирования муниципальных программ</a:t>
            </a: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138893" y="4851400"/>
            <a:ext cx="674688" cy="568325"/>
          </a:xfrm>
          <a:prstGeom prst="notchedRightArrow">
            <a:avLst/>
          </a:prstGeom>
          <a:solidFill>
            <a:srgbClr val="FFCC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" name="Блок-схема: альтернативный процесс 17"/>
          <p:cNvSpPr/>
          <p:nvPr/>
        </p:nvSpPr>
        <p:spPr>
          <a:xfrm>
            <a:off x="2057399" y="266965"/>
            <a:ext cx="8426450" cy="83661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</a:rPr>
              <a:t>Что такое программный бюджет</a:t>
            </a:r>
          </a:p>
        </p:txBody>
      </p:sp>
    </p:spTree>
    <p:extLst>
      <p:ext uri="{BB962C8B-B14F-4D97-AF65-F5344CB8AC3E}">
        <p14:creationId xmlns:p14="http://schemas.microsoft.com/office/powerpoint/2010/main" val="7148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A537B0-55E1-4EB3-83E7-7813D1FDB0E5}" type="slidenum">
              <a:rPr lang="ru-RU" altLang="ru-RU">
                <a:solidFill>
                  <a:srgbClr val="000000"/>
                </a:solidFill>
                <a:latin typeface="Gill Sans MT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ru-RU" altLang="ru-RU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23555" name="TextBox 6"/>
          <p:cNvSpPr txBox="1">
            <a:spLocks noChangeArrowheads="1"/>
          </p:cNvSpPr>
          <p:nvPr/>
        </p:nvSpPr>
        <p:spPr bwMode="auto">
          <a:xfrm>
            <a:off x="389467" y="692151"/>
            <a:ext cx="116485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средства, предоставляемые одним бюджетом бюджетной системы РФ другому бюджету бюджетной системы.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7442" y="2205038"/>
            <a:ext cx="2959891" cy="1367454"/>
          </a:xfrm>
          <a:prstGeom prst="roundRect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Дотации (от лат. «</a:t>
            </a:r>
            <a:r>
              <a:rPr lang="en-US" sz="1600" b="1" dirty="0" err="1"/>
              <a:t>Dotatio</a:t>
            </a:r>
            <a:r>
              <a:rPr lang="ru-RU" sz="1600" b="1" dirty="0"/>
              <a:t>»</a:t>
            </a:r>
            <a:r>
              <a:rPr lang="en-US" sz="1600" b="1" dirty="0"/>
              <a:t> - </a:t>
            </a:r>
            <a:r>
              <a:rPr lang="ru-RU" sz="1600" b="1" dirty="0"/>
              <a:t>дар, пожертвование)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860799" y="2135994"/>
            <a:ext cx="3395133" cy="1323976"/>
          </a:xfrm>
          <a:prstGeom prst="roundRect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Предоставляются без определения конкретной цели их использования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0557" y="3645517"/>
            <a:ext cx="2956776" cy="154860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Субвенции (от лат. – «</a:t>
            </a:r>
            <a:r>
              <a:rPr lang="en-US" sz="1600" b="1" dirty="0" err="1"/>
              <a:t>Subvenire</a:t>
            </a:r>
            <a:r>
              <a:rPr lang="ru-RU" sz="1600" b="1" dirty="0"/>
              <a:t>»</a:t>
            </a:r>
            <a:r>
              <a:rPr lang="en-US" sz="1600" b="1" dirty="0"/>
              <a:t> - </a:t>
            </a:r>
            <a:r>
              <a:rPr lang="ru-RU" sz="1600" b="1" dirty="0"/>
              <a:t>приходить на помощь)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60799" y="3567299"/>
            <a:ext cx="3395133" cy="158432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Предоставляются на финансирование «переданных» другим публично-правовым образованиям полномочий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916098" y="5270413"/>
            <a:ext cx="3405452" cy="1497701"/>
          </a:xfrm>
          <a:prstGeom prst="roundRect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Предоставляются на условиях </a:t>
            </a:r>
            <a:r>
              <a:rPr lang="ru-RU" sz="1600" b="1" dirty="0" err="1"/>
              <a:t>софинансирования</a:t>
            </a:r>
            <a:r>
              <a:rPr lang="ru-RU" sz="1600" b="1" dirty="0"/>
              <a:t> расходов других бюджетов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09860" y="5227638"/>
            <a:ext cx="2907473" cy="1563017"/>
          </a:xfrm>
          <a:prstGeom prst="roundRect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Субсидии ( от лат. «</a:t>
            </a:r>
            <a:r>
              <a:rPr lang="en-US" sz="1600" b="1" dirty="0" err="1"/>
              <a:t>Subsidium</a:t>
            </a:r>
            <a:r>
              <a:rPr lang="ru-RU" sz="1600" b="1" dirty="0"/>
              <a:t>»</a:t>
            </a:r>
            <a:r>
              <a:rPr lang="en-US" sz="1600" b="1" dirty="0"/>
              <a:t> - </a:t>
            </a:r>
            <a:r>
              <a:rPr lang="ru-RU" sz="1600" b="1" dirty="0"/>
              <a:t>поддержка)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57441" y="1195064"/>
            <a:ext cx="2959892" cy="861243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Виды межбюджетных трансфертов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936999" y="1215482"/>
            <a:ext cx="3242734" cy="819150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Определение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899398" y="1252639"/>
            <a:ext cx="4138574" cy="647700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Аналогия в  семейном бюджете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7844630" y="2135994"/>
            <a:ext cx="4138574" cy="1223963"/>
            <a:chOff x="6600826" y="2133601"/>
            <a:chExt cx="3743325" cy="1223963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6600826" y="2133601"/>
              <a:ext cx="3743325" cy="1223963"/>
            </a:xfrm>
            <a:prstGeom prst="roundRect">
              <a:avLst/>
            </a:prstGeom>
            <a:solidFill>
              <a:srgbClr val="0070C0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ru-RU" sz="1700" b="1" dirty="0"/>
            </a:p>
          </p:txBody>
        </p:sp>
        <p:sp>
          <p:nvSpPr>
            <p:cNvPr id="23566" name="TextBox 43"/>
            <p:cNvSpPr txBox="1">
              <a:spLocks noChangeArrowheads="1"/>
            </p:cNvSpPr>
            <p:nvPr/>
          </p:nvSpPr>
          <p:spPr bwMode="auto">
            <a:xfrm>
              <a:off x="6743700" y="2205038"/>
              <a:ext cx="1981200" cy="107791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 b="1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Вы даете своему ребенку «карманные деньги»</a:t>
              </a:r>
              <a:endParaRPr lang="ru-RU" altLang="ru-RU" dirty="0">
                <a:solidFill>
                  <a:schemeClr val="tx1"/>
                </a:solidFill>
                <a:latin typeface="+mn-lt"/>
              </a:endParaRPr>
            </a:p>
          </p:txBody>
        </p:sp>
      </p:grpSp>
      <p:pic>
        <p:nvPicPr>
          <p:cNvPr id="23567" name="Picture 15" descr="http://polza.com/wp-content/uploads/2016/09/kak-nauchit-rebenka-cenit-deng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5615" y="2206637"/>
            <a:ext cx="11969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8005722" y="5328252"/>
            <a:ext cx="4032250" cy="1439862"/>
          </a:xfrm>
          <a:prstGeom prst="roundRect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700" b="1" dirty="0"/>
          </a:p>
        </p:txBody>
      </p:sp>
      <p:grpSp>
        <p:nvGrpSpPr>
          <p:cNvPr id="23569" name="Группа 55"/>
          <p:cNvGrpSpPr>
            <a:grpSpLocks/>
          </p:cNvGrpSpPr>
          <p:nvPr/>
        </p:nvGrpSpPr>
        <p:grpSpPr bwMode="auto">
          <a:xfrm>
            <a:off x="7899398" y="3505340"/>
            <a:ext cx="4186239" cy="1585913"/>
            <a:chOff x="5076056" y="3501008"/>
            <a:chExt cx="3744416" cy="1584890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5076056" y="3501008"/>
              <a:ext cx="3744416" cy="158489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700" b="1" dirty="0"/>
            </a:p>
          </p:txBody>
        </p:sp>
        <p:sp>
          <p:nvSpPr>
            <p:cNvPr id="23575" name="TextBox 47"/>
            <p:cNvSpPr txBox="1">
              <a:spLocks noChangeArrowheads="1"/>
            </p:cNvSpPr>
            <p:nvPr/>
          </p:nvSpPr>
          <p:spPr bwMode="auto">
            <a:xfrm>
              <a:off x="5171158" y="3569085"/>
              <a:ext cx="2160240" cy="1322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 b="1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Вы даете своему ребенку деньги и посылаете его в магазин купить продукты (по списку</a:t>
              </a:r>
              <a:r>
                <a:rPr lang="ru-RU" altLang="ru-RU" sz="1600" b="1" dirty="0" smtClean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)</a:t>
              </a:r>
              <a:endParaRPr lang="ru-RU" altLang="ru-RU" dirty="0">
                <a:solidFill>
                  <a:schemeClr val="tx1"/>
                </a:solidFill>
                <a:latin typeface="Gill Sans MT" pitchFamily="34" charset="0"/>
              </a:endParaRPr>
            </a:p>
          </p:txBody>
        </p:sp>
        <p:pic>
          <p:nvPicPr>
            <p:cNvPr id="23576" name="Picture 17" descr="http://pokamamadoma.ru/wp-content/uploads/2017/03/%D1%80%D0%B5%D0%B1%D0%B5%D0%BD%D0%BE%D0%BA-%D0%B2-%D0%BC%D0%B0%D0%B3%D0%B0%D0%B7%D0%B8%D0%BD%D0%B5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8" y="3573016"/>
              <a:ext cx="1512168" cy="1352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0" name="Группа 54"/>
          <p:cNvGrpSpPr>
            <a:grpSpLocks/>
          </p:cNvGrpSpPr>
          <p:nvPr/>
        </p:nvGrpSpPr>
        <p:grpSpPr bwMode="auto">
          <a:xfrm>
            <a:off x="8042668" y="5390184"/>
            <a:ext cx="3899697" cy="1274670"/>
            <a:chOff x="5204315" y="5301208"/>
            <a:chExt cx="3721899" cy="1152128"/>
          </a:xfrm>
        </p:grpSpPr>
        <p:pic>
          <p:nvPicPr>
            <p:cNvPr id="23572" name="Picture 19" descr="https://changeonelife.ru/content/uploads/2016/10/rebenok_i_dengi_139288267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320" y="5301208"/>
              <a:ext cx="1473894" cy="1152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3" name="TextBox 48"/>
            <p:cNvSpPr txBox="1">
              <a:spLocks noChangeArrowheads="1"/>
            </p:cNvSpPr>
            <p:nvPr/>
          </p:nvSpPr>
          <p:spPr bwMode="auto">
            <a:xfrm>
              <a:off x="5204315" y="5474744"/>
              <a:ext cx="2498169" cy="918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500" b="1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Вы «добавляете» денег для того, чтобы ваш ребенок купил себе новый телефон (а остальные он накопил сам)</a:t>
              </a:r>
            </a:p>
          </p:txBody>
        </p:sp>
      </p:grpSp>
      <p:sp>
        <p:nvSpPr>
          <p:cNvPr id="25" name="Блок-схема: альтернативный процесс 24"/>
          <p:cNvSpPr/>
          <p:nvPr/>
        </p:nvSpPr>
        <p:spPr>
          <a:xfrm>
            <a:off x="1789113" y="87842"/>
            <a:ext cx="8424862" cy="627063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межбюджетные трансферты?</a:t>
            </a:r>
          </a:p>
        </p:txBody>
      </p:sp>
    </p:spTree>
    <p:extLst>
      <p:ext uri="{BB962C8B-B14F-4D97-AF65-F5344CB8AC3E}">
        <p14:creationId xmlns:p14="http://schemas.microsoft.com/office/powerpoint/2010/main" val="214701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625476" y="1076930"/>
            <a:ext cx="3311525" cy="835025"/>
          </a:xfrm>
          <a:prstGeom prst="flowChartAlternateProcess">
            <a:avLst/>
          </a:prstGeom>
          <a:solidFill>
            <a:srgbClr val="00B0F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Площадь – 845  кв. км.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8304742" y="1079198"/>
            <a:ext cx="3168650" cy="893762"/>
          </a:xfrm>
          <a:prstGeom prst="flowChartAlternateProcess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Численность населения района  -  15,</a:t>
            </a:r>
            <a:r>
              <a:rPr lang="en-US" sz="2000" b="1" dirty="0">
                <a:solidFill>
                  <a:schemeClr val="bg1"/>
                </a:solidFill>
              </a:rPr>
              <a:t>0</a:t>
            </a:r>
            <a:r>
              <a:rPr lang="ru-RU" sz="2000" b="1" dirty="0">
                <a:solidFill>
                  <a:schemeClr val="bg1"/>
                </a:solidFill>
              </a:rPr>
              <a:t>  тыс. чел.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4293394" y="1710267"/>
            <a:ext cx="3531983" cy="807059"/>
          </a:xfrm>
          <a:prstGeom prst="flowChartAlternateProcess">
            <a:avLst/>
          </a:prstGeom>
          <a:solidFill>
            <a:srgbClr val="FF99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Объем  валового продукта – </a:t>
            </a:r>
            <a:r>
              <a:rPr lang="en-US" sz="2000" b="1" dirty="0" smtClean="0">
                <a:solidFill>
                  <a:schemeClr val="bg1"/>
                </a:solidFill>
              </a:rPr>
              <a:t>3 756,4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</a:rPr>
              <a:t>млн. руб</a:t>
            </a:r>
            <a:r>
              <a:rPr lang="ru-RU" b="1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1540934" y="2616200"/>
            <a:ext cx="8669868" cy="4125913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   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Муниципальные образования </a:t>
            </a:r>
            <a:r>
              <a:rPr lang="en-US" sz="2000" b="1" dirty="0">
                <a:solidFill>
                  <a:schemeClr val="bg1"/>
                </a:solidFill>
              </a:rPr>
              <a:t>–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1</a:t>
            </a:r>
            <a:endParaRPr lang="en-US" sz="2000" b="1" dirty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Учреждения органов власти </a:t>
            </a:r>
            <a:r>
              <a:rPr lang="en-US" sz="2000" b="1" dirty="0">
                <a:solidFill>
                  <a:schemeClr val="bg1"/>
                </a:solidFill>
              </a:rPr>
              <a:t>–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10</a:t>
            </a:r>
            <a:endParaRPr lang="ru-RU" sz="2000" b="1" dirty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Автономные учреждения – 3, в т.ч.: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централизованная библиотечная система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endParaRPr lang="ru-RU" sz="2000" dirty="0">
              <a:solidFill>
                <a:schemeClr val="bg1"/>
              </a:solidFill>
            </a:endParaRP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культурно-досуговое объединение;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детская музыкальная школа.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Казенные учреждения – 2, в т.ч.: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- </a:t>
            </a:r>
            <a:r>
              <a:rPr lang="ru-RU" sz="2000" dirty="0">
                <a:solidFill>
                  <a:schemeClr val="bg1"/>
                </a:solidFill>
              </a:rPr>
              <a:t>центр хозяйственного обслуживания учреждений культуры;</a:t>
            </a:r>
          </a:p>
          <a:p>
            <a:pPr eaLnBrk="1" hangingPunct="1">
              <a:defRPr/>
            </a:pPr>
            <a:r>
              <a:rPr lang="ru-RU" sz="2000" dirty="0">
                <a:solidFill>
                  <a:schemeClr val="bg1"/>
                </a:solidFill>
              </a:rPr>
              <a:t>- центр хозяйственного обслуживания.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Бюджетные учреждения  - 18, в т. ч.</a:t>
            </a:r>
            <a:r>
              <a:rPr lang="en-US" sz="2000" b="1" dirty="0">
                <a:solidFill>
                  <a:schemeClr val="bg1"/>
                </a:solidFill>
              </a:rPr>
              <a:t>:</a:t>
            </a:r>
            <a:endParaRPr lang="ru-RU" sz="2000" b="1" dirty="0">
              <a:solidFill>
                <a:schemeClr val="bg1"/>
              </a:solidFill>
            </a:endParaRP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школы - 9 и филиалы школ -2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учреждения доп.образов.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- 1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r>
              <a:rPr lang="ru-RU" sz="2000" dirty="0">
                <a:solidFill>
                  <a:schemeClr val="bg1"/>
                </a:solidFill>
              </a:rPr>
              <a:t>           -детские сады </a:t>
            </a:r>
            <a:r>
              <a:rPr lang="en-US" sz="2000" dirty="0">
                <a:solidFill>
                  <a:schemeClr val="bg1"/>
                </a:solidFill>
              </a:rPr>
              <a:t>–</a:t>
            </a:r>
            <a:r>
              <a:rPr lang="ru-RU" sz="2000" dirty="0">
                <a:solidFill>
                  <a:schemeClr val="bg1"/>
                </a:solidFill>
              </a:rPr>
              <a:t> 7.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редакция газеты «Ударник» </a:t>
            </a:r>
            <a:r>
              <a:rPr lang="en-US" sz="2000" dirty="0">
                <a:solidFill>
                  <a:schemeClr val="bg1"/>
                </a:solidFill>
              </a:rPr>
              <a:t>-</a:t>
            </a:r>
            <a:r>
              <a:rPr lang="ru-RU" sz="2000" dirty="0">
                <a:solidFill>
                  <a:schemeClr val="bg1"/>
                </a:solidFill>
              </a:rPr>
              <a:t> 1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</a:p>
          <a:p>
            <a:pPr eaLnBrk="1" hangingPunct="1">
              <a:buFontTx/>
              <a:buChar char="-"/>
              <a:defRPr/>
            </a:pP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928813" y="104776"/>
            <a:ext cx="8424862" cy="95567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показатели характеризуют наш округ </a:t>
            </a:r>
          </a:p>
          <a:p>
            <a:pPr algn="ctr" eaLnBrk="1" hangingPunct="1">
              <a:defRPr/>
            </a:pP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</p:spTree>
    <p:extLst>
      <p:ext uri="{BB962C8B-B14F-4D97-AF65-F5344CB8AC3E}">
        <p14:creationId xmlns:p14="http://schemas.microsoft.com/office/powerpoint/2010/main" val="65892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406638" y="1321513"/>
            <a:ext cx="5268731" cy="1068130"/>
          </a:xfrm>
          <a:prstGeom prst="flowChartAlternateProcess">
            <a:avLst/>
          </a:prstGeom>
          <a:solidFill>
            <a:srgbClr val="FF33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Обеспечение поступления доходов в </a:t>
            </a:r>
            <a:r>
              <a:rPr lang="ru-RU" sz="2000" b="1" dirty="0" smtClean="0">
                <a:solidFill>
                  <a:schemeClr val="bg1"/>
                </a:solidFill>
              </a:rPr>
              <a:t>бюджет муниципального </a:t>
            </a:r>
            <a:r>
              <a:rPr lang="ru-RU" sz="2000" b="1" dirty="0">
                <a:solidFill>
                  <a:schemeClr val="bg1"/>
                </a:solidFill>
              </a:rPr>
              <a:t>округа, запланированные в бюджете </a:t>
            </a:r>
            <a:r>
              <a:rPr lang="ru-RU" sz="2000" b="1" dirty="0" smtClean="0">
                <a:solidFill>
                  <a:schemeClr val="bg1"/>
                </a:solidFill>
              </a:rPr>
              <a:t>2022 </a:t>
            </a:r>
            <a:r>
              <a:rPr lang="ru-RU" sz="2000" b="1" dirty="0">
                <a:solidFill>
                  <a:schemeClr val="bg1"/>
                </a:solidFill>
              </a:rPr>
              <a:t>год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6932839" y="1420495"/>
            <a:ext cx="4619081" cy="969148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Обеспечение сбалансированности и устойчивости бюджетной системы округа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21036" y="2607986"/>
            <a:ext cx="5914004" cy="1206236"/>
          </a:xfrm>
          <a:prstGeom prst="flowChartAlternateProcess">
            <a:avLst/>
          </a:prstGeom>
          <a:solidFill>
            <a:srgbClr val="FF99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Повышение эффективности расходования бюджетных средств, выявление и использование резервов для достижения планируемых результатов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7474992" y="2595971"/>
            <a:ext cx="3878808" cy="1351549"/>
          </a:xfrm>
          <a:prstGeom prst="flowChartAlternateProcess">
            <a:avLst/>
          </a:prstGeom>
          <a:solidFill>
            <a:srgbClr val="339933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Повышение качества финансового контроля в управлении бюджетным процессом</a:t>
            </a: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678453" y="4190169"/>
            <a:ext cx="4776606" cy="1111534"/>
          </a:xfrm>
          <a:prstGeom prst="flowChartAlternateProcess">
            <a:avLst/>
          </a:prstGeom>
          <a:solidFill>
            <a:srgbClr val="33CC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Финансирование в полном объеме всех социально-значимых расходов, предусмотренных бюджетом </a:t>
            </a:r>
            <a:r>
              <a:rPr lang="ru-RU" sz="2000" b="1" dirty="0" smtClean="0">
                <a:solidFill>
                  <a:schemeClr val="bg1"/>
                </a:solidFill>
              </a:rPr>
              <a:t>2022 </a:t>
            </a:r>
            <a:r>
              <a:rPr lang="ru-RU" sz="2000" b="1" dirty="0">
                <a:solidFill>
                  <a:schemeClr val="bg1"/>
                </a:solidFill>
              </a:rPr>
              <a:t>года</a:t>
            </a: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6491082" y="4278289"/>
            <a:ext cx="5502594" cy="1097246"/>
          </a:xfrm>
          <a:prstGeom prst="flowChartAlternateProcess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Создание условий для исполнения органов местного самоуправления закрепленных за ними полномочий</a:t>
            </a: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3818698" y="5664449"/>
            <a:ext cx="4288108" cy="1047092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Повышение прозрачности и открытости бюджетного процесса</a:t>
            </a: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1631951" y="125414"/>
            <a:ext cx="8856663" cy="99853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Каковы основные направления бюджетной и налоговой политики Дивеевского муниципального округа на 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2022-2024 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 </a:t>
            </a:r>
          </a:p>
        </p:txBody>
      </p:sp>
    </p:spTree>
    <p:extLst>
      <p:ext uri="{BB962C8B-B14F-4D97-AF65-F5344CB8AC3E}">
        <p14:creationId xmlns:p14="http://schemas.microsoft.com/office/powerpoint/2010/main" val="133212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861489"/>
              </p:ext>
            </p:extLst>
          </p:nvPr>
        </p:nvGraphicFramePr>
        <p:xfrm>
          <a:off x="169332" y="965199"/>
          <a:ext cx="11877667" cy="5790707"/>
        </p:xfrm>
        <a:graphic>
          <a:graphicData uri="http://schemas.openxmlformats.org/drawingml/2006/table">
            <a:tbl>
              <a:tblPr/>
              <a:tblGrid>
                <a:gridCol w="539512"/>
                <a:gridCol w="5004737"/>
                <a:gridCol w="1257438"/>
                <a:gridCol w="1257438"/>
                <a:gridCol w="1257438"/>
                <a:gridCol w="1257438"/>
                <a:gridCol w="1303666"/>
              </a:tblGrid>
              <a:tr h="6390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Ед. </a:t>
                      </a:r>
                      <a:r>
                        <a:rPr lang="ru-RU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измер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год оценка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год прогноз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год прогноз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год прогноз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89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производства, выполнено работ и услуг собственными силами (по полному кругу предприятий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млн. руб.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3 559,5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3 756,4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3 998,8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4 268,6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746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производства, выполнено работ и услуг собственными силами (по крупным и средним предприятиям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млн. руб.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2 313,1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2 443,3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2 599,0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2 776,3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736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Валовая продукция сельского хозяйства (хозяйства всех категорий: сельскохозяйственные предприятия, хозяйства населения, КФХ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 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2 045,7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2 153,4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2 282,1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428,0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01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Численность работников по территории, формирующих ФОТ 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чел.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3,483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3,483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3,483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3,483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9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Фонд заработной платы, всего 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1 417,8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1 513,3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1 613,1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1 719,6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23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Реальная заработная плата (всего по району)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84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Прибыль прибыльных организаций по кругу крупных и средних организаций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223,0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238,8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257,4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278,0</a:t>
                      </a:r>
                    </a:p>
                  </a:txBody>
                  <a:tcPr marL="9524" marR="9524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Блок-схема: альтернативный процесс 5"/>
          <p:cNvSpPr/>
          <p:nvPr/>
        </p:nvSpPr>
        <p:spPr>
          <a:xfrm>
            <a:off x="1631950" y="115888"/>
            <a:ext cx="8985250" cy="75406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социально-экономического развития округа</a:t>
            </a:r>
          </a:p>
        </p:txBody>
      </p:sp>
    </p:spTree>
    <p:extLst>
      <p:ext uri="{BB962C8B-B14F-4D97-AF65-F5344CB8AC3E}">
        <p14:creationId xmlns:p14="http://schemas.microsoft.com/office/powerpoint/2010/main" val="249420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1536234"/>
              </p:ext>
            </p:extLst>
          </p:nvPr>
        </p:nvGraphicFramePr>
        <p:xfrm>
          <a:off x="615685" y="957147"/>
          <a:ext cx="4880111" cy="3024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Блок-схема: альтернативный процесс 7"/>
          <p:cNvSpPr/>
          <p:nvPr/>
        </p:nvSpPr>
        <p:spPr>
          <a:xfrm>
            <a:off x="1657350" y="14288"/>
            <a:ext cx="8859838" cy="83661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600" b="1" dirty="0">
                <a:solidFill>
                  <a:schemeClr val="tx1"/>
                </a:solidFill>
              </a:rPr>
              <a:t>Динамика социально-экономического развития округа</a:t>
            </a: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3353261"/>
              </p:ext>
            </p:extLst>
          </p:nvPr>
        </p:nvGraphicFramePr>
        <p:xfrm>
          <a:off x="5904412" y="957147"/>
          <a:ext cx="5191351" cy="3024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986509"/>
              </p:ext>
            </p:extLst>
          </p:nvPr>
        </p:nvGraphicFramePr>
        <p:xfrm>
          <a:off x="615685" y="4087856"/>
          <a:ext cx="4880111" cy="2614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3720110"/>
              </p:ext>
            </p:extLst>
          </p:nvPr>
        </p:nvGraphicFramePr>
        <p:xfrm>
          <a:off x="5904412" y="4068624"/>
          <a:ext cx="5191351" cy="2633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06542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альтернативный процесс 6"/>
          <p:cNvSpPr/>
          <p:nvPr/>
        </p:nvSpPr>
        <p:spPr>
          <a:xfrm>
            <a:off x="1882775" y="174626"/>
            <a:ext cx="8426450" cy="836613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</a:rPr>
              <a:t>Каковы основные параметры бюджета округа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385458"/>
              </p:ext>
            </p:extLst>
          </p:nvPr>
        </p:nvGraphicFramePr>
        <p:xfrm>
          <a:off x="235130" y="1105988"/>
          <a:ext cx="11800116" cy="5605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65382" y="1105989"/>
            <a:ext cx="1269864" cy="428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2200" b="1" dirty="0">
                <a:cs typeface="Arial" charset="0"/>
              </a:rPr>
              <a:t>млн.руб.</a:t>
            </a:r>
          </a:p>
        </p:txBody>
      </p:sp>
      <p:pic>
        <p:nvPicPr>
          <p:cNvPr id="13316" name="Picture 4" descr="Чеки денежный мешок Банк - Мешок денег скачать бесплатно - 770*843,0.67 M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99" y="5139468"/>
            <a:ext cx="1673224" cy="1718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96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альтернативный процесс 5"/>
          <p:cNvSpPr/>
          <p:nvPr/>
        </p:nvSpPr>
        <p:spPr>
          <a:xfrm>
            <a:off x="1631950" y="115888"/>
            <a:ext cx="8961438" cy="112395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</a:rPr>
              <a:t>Сколько налоговых и неналоговых доходов поступает в бюджет округа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9271221"/>
              </p:ext>
            </p:extLst>
          </p:nvPr>
        </p:nvGraphicFramePr>
        <p:xfrm>
          <a:off x="395492" y="1314993"/>
          <a:ext cx="11642628" cy="5440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2770" name="TextBox 1"/>
          <p:cNvSpPr txBox="1">
            <a:spLocks noChangeArrowheads="1"/>
          </p:cNvSpPr>
          <p:nvPr/>
        </p:nvSpPr>
        <p:spPr bwMode="auto">
          <a:xfrm>
            <a:off x="10452009" y="1314994"/>
            <a:ext cx="1487442" cy="41592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283420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683502"/>
              </p:ext>
            </p:extLst>
          </p:nvPr>
        </p:nvGraphicFramePr>
        <p:xfrm>
          <a:off x="244808" y="1405356"/>
          <a:ext cx="11947192" cy="5139377"/>
        </p:xfrm>
        <a:graphic>
          <a:graphicData uri="http://schemas.openxmlformats.org/drawingml/2006/table">
            <a:tbl>
              <a:tblPr bandRow="1"/>
              <a:tblGrid>
                <a:gridCol w="8866044"/>
                <a:gridCol w="3081148"/>
              </a:tblGrid>
              <a:tr h="749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и сборы, установленные законодательством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муниципального  округа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94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Доходы от уплаты акцизов на нефтепродукты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46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Налог на доходы физических лиц (по единым нормативам)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633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Налог, взимаемый в связи с применением упрощенной системы налогообложения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8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18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патентной системой налогообложения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529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866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</a:t>
                      </a: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9454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</a:t>
                      </a: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812" marR="5812" marT="58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Блок-схема: альтернативный процесс 4"/>
          <p:cNvSpPr/>
          <p:nvPr/>
        </p:nvSpPr>
        <p:spPr>
          <a:xfrm>
            <a:off x="1882775" y="188913"/>
            <a:ext cx="8426450" cy="83661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 зачисляются налоги на территории округа</a:t>
            </a:r>
          </a:p>
        </p:txBody>
      </p:sp>
    </p:spTree>
    <p:extLst>
      <p:ext uri="{BB962C8B-B14F-4D97-AF65-F5344CB8AC3E}">
        <p14:creationId xmlns:p14="http://schemas.microsoft.com/office/powerpoint/2010/main" val="13345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альтернативный процесс 5"/>
          <p:cNvSpPr/>
          <p:nvPr/>
        </p:nvSpPr>
        <p:spPr>
          <a:xfrm>
            <a:off x="1972733" y="117476"/>
            <a:ext cx="8259233" cy="830791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каких поступлений сформированы доходы бюджета округа в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(тыс. руб.)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1782089"/>
              </p:ext>
            </p:extLst>
          </p:nvPr>
        </p:nvGraphicFramePr>
        <p:xfrm>
          <a:off x="792479" y="1340123"/>
          <a:ext cx="10755086" cy="4981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05690" y="5921375"/>
            <a:ext cx="325913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/>
              <a:t>Всего доходов </a:t>
            </a:r>
            <a:r>
              <a:rPr lang="ru-RU" sz="2000" b="1" dirty="0" smtClean="0"/>
              <a:t>1 005 115,0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60373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3"/>
          <p:cNvSpPr txBox="1">
            <a:spLocks noChangeArrowheads="1"/>
          </p:cNvSpPr>
          <p:nvPr/>
        </p:nvSpPr>
        <p:spPr bwMode="auto">
          <a:xfrm>
            <a:off x="10548527" y="761476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тыс. руб.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1919288" y="188913"/>
            <a:ext cx="8424862" cy="83661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Calibri" pitchFamily="34" charset="0"/>
              </a:rPr>
              <a:t>Налоговые доходы бюджета округа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543582"/>
              </p:ext>
            </p:extLst>
          </p:nvPr>
        </p:nvGraphicFramePr>
        <p:xfrm>
          <a:off x="126739" y="1129775"/>
          <a:ext cx="11698316" cy="5388718"/>
        </p:xfrm>
        <a:graphic>
          <a:graphicData uri="http://schemas.openxmlformats.org/drawingml/2006/table">
            <a:tbl>
              <a:tblPr/>
              <a:tblGrid>
                <a:gridCol w="3864547"/>
                <a:gridCol w="2234059"/>
                <a:gridCol w="1821181"/>
                <a:gridCol w="2012884"/>
                <a:gridCol w="1765645"/>
              </a:tblGrid>
              <a:tr h="63829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</a:t>
                      </a:r>
                    </a:p>
                  </a:txBody>
                  <a:tcPr marL="7233" marR="7233" marT="7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2021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2022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2023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2024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593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marL="7233" marR="7233" marT="7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072,3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476,5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283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Акцизы на нефтепродукты</a:t>
                      </a:r>
                    </a:p>
                  </a:txBody>
                  <a:tcPr marL="7233" marR="7233" marT="7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12 002,7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11 372,9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778,5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593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Упрощенная система налогообложения</a:t>
                      </a:r>
                    </a:p>
                  </a:txBody>
                  <a:tcPr marL="7233" marR="7233" marT="7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11 187,2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11 351,0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909,9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593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налог на вмененный доход</a:t>
                      </a:r>
                    </a:p>
                  </a:txBody>
                  <a:tcPr marL="7233" marR="7233" marT="7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1 414,5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593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 marL="7233" marR="7233" marT="7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9 830,7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744,5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886,1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023,8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Патент</a:t>
                      </a:r>
                    </a:p>
                  </a:txBody>
                  <a:tcPr marL="7233" marR="7233" marT="7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1 729,2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244,8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584,5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5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 физ. лиц</a:t>
                      </a:r>
                    </a:p>
                  </a:txBody>
                  <a:tcPr marL="7233" marR="7233" marT="7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9 462,1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 marL="7233" marR="7233" marT="7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15 275,5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775,0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511,3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5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marL="7233" marR="7233" marT="7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2 122,1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288,1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5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налоговые доходы</a:t>
                      </a:r>
                    </a:p>
                  </a:txBody>
                  <a:tcPr marL="7233" marR="7233" marT="7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271 096,3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012,6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277 256,5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317,5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260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3"/>
          <p:cNvSpPr txBox="1">
            <a:spLocks noChangeArrowheads="1"/>
          </p:cNvSpPr>
          <p:nvPr/>
        </p:nvSpPr>
        <p:spPr bwMode="auto">
          <a:xfrm>
            <a:off x="11000104" y="949326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тыс. руб.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1919288" y="188913"/>
            <a:ext cx="8426450" cy="83661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Calibri" pitchFamily="34" charset="0"/>
              </a:rPr>
              <a:t>Неналоговые доходы бюджета округа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625809"/>
              </p:ext>
            </p:extLst>
          </p:nvPr>
        </p:nvGraphicFramePr>
        <p:xfrm>
          <a:off x="156755" y="1317627"/>
          <a:ext cx="11913325" cy="5488569"/>
        </p:xfrm>
        <a:graphic>
          <a:graphicData uri="http://schemas.openxmlformats.org/drawingml/2006/table">
            <a:tbl>
              <a:tblPr/>
              <a:tblGrid>
                <a:gridCol w="5308943"/>
                <a:gridCol w="1640946"/>
                <a:gridCol w="1737472"/>
                <a:gridCol w="1640946"/>
                <a:gridCol w="1585018"/>
              </a:tblGrid>
              <a:tr h="5341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Неналоговые доходы</a:t>
                      </a:r>
                    </a:p>
                  </a:txBody>
                  <a:tcPr marL="6595" marR="6595" marT="6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2021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2022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2023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2024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7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получаемые в виде арендной платы за земельные участки</a:t>
                      </a:r>
                    </a:p>
                  </a:txBody>
                  <a:tcPr marL="79131" marR="6595" marT="6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208,1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812,5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925,0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042,0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29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сдачи в аренду имущества</a:t>
                      </a:r>
                    </a:p>
                  </a:txBody>
                  <a:tcPr marL="79131" marR="6595" marT="6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185,2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232,6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321,9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9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Прибыль МУП</a:t>
                      </a:r>
                    </a:p>
                  </a:txBody>
                  <a:tcPr marL="79131" marR="6595" marT="6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34,8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21,8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22,7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29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доходы от использования имущества</a:t>
                      </a:r>
                    </a:p>
                  </a:txBody>
                  <a:tcPr marL="79131" marR="6595" marT="6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464,8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212,0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220,5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229,3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3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79131" marR="6595" marT="6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44,3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46,1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47,9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52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компенсации затрат государства</a:t>
                      </a:r>
                    </a:p>
                  </a:txBody>
                  <a:tcPr marL="79131" marR="6595" marT="6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290,4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823,0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865,3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9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реализации имущества</a:t>
                      </a:r>
                    </a:p>
                  </a:txBody>
                  <a:tcPr marL="79131" marR="6595" marT="6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714,4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162,0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29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земельных участков </a:t>
                      </a:r>
                    </a:p>
                  </a:txBody>
                  <a:tcPr marL="79131" marR="6595" marT="6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715,8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700,0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2 430,0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9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</a:t>
                      </a:r>
                    </a:p>
                  </a:txBody>
                  <a:tcPr marL="79131" marR="6595" marT="6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156,5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106,4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110,7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115,1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29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1" marR="6595" marT="6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334,2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29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 неналоговые доходы</a:t>
                      </a:r>
                    </a:p>
                  </a:txBody>
                  <a:tcPr marL="79131" marR="6595" marT="6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157,2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342,9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9 259,7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9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236,2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419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59496"/>
              </p:ext>
            </p:extLst>
          </p:nvPr>
        </p:nvGraphicFramePr>
        <p:xfrm>
          <a:off x="87086" y="1603711"/>
          <a:ext cx="11862258" cy="5001274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948221"/>
                <a:gridCol w="2343163"/>
                <a:gridCol w="2134582"/>
                <a:gridCol w="2151773"/>
                <a:gridCol w="2284519"/>
              </a:tblGrid>
              <a:tr h="1081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26" marR="8026" marT="80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года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2022 года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2023 года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2024 года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5452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26" marR="8026" marT="80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96 </a:t>
                      </a:r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039,6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 </a:t>
                      </a:r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788,7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 </a:t>
                      </a:r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298,3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 </a:t>
                      </a:r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321,0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5826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26" marR="8026" marT="80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963 </a:t>
                      </a:r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019,8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362 </a:t>
                      </a:r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455,0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</a:t>
                      </a:r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391,6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</a:t>
                      </a:r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900,0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5826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26" marR="8026" marT="80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 </a:t>
                      </a:r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136,5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242 </a:t>
                      </a:r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183,4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 </a:t>
                      </a:r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377,3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 </a:t>
                      </a:r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354,7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7736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</a:t>
                      </a:r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трансферты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26" marR="8026" marT="80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</a:t>
                      </a:r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319,6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322,4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653,7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915,9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6615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субвенций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26" marR="8026" marT="80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056,2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</a:t>
                      </a:r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7736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безвозмездные поступления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26" marR="8026" marT="80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308 459,3  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733 </a:t>
                      </a:r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749,5  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 </a:t>
                      </a:r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720,9  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396 </a:t>
                      </a:r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491,6  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38915" name="TextBox 3"/>
          <p:cNvSpPr txBox="1">
            <a:spLocks noChangeArrowheads="1"/>
          </p:cNvSpPr>
          <p:nvPr/>
        </p:nvSpPr>
        <p:spPr bwMode="auto">
          <a:xfrm>
            <a:off x="10940838" y="1236831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altLang="ru-RU" dirty="0" smtClean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 руб</a:t>
            </a:r>
            <a:r>
              <a:rPr lang="ru-RU" altLang="ru-RU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1919288" y="401638"/>
            <a:ext cx="8424862" cy="83661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Calibri" pitchFamily="34" charset="0"/>
              </a:rPr>
              <a:t>Безвозмездные поступления бюджета</a:t>
            </a:r>
            <a:r>
              <a:rPr lang="en-US" sz="28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latin typeface="Calibri" pitchFamily="34" charset="0"/>
              </a:rPr>
              <a:t>округа</a:t>
            </a:r>
          </a:p>
        </p:txBody>
      </p:sp>
    </p:spTree>
    <p:extLst>
      <p:ext uri="{BB962C8B-B14F-4D97-AF65-F5344CB8AC3E}">
        <p14:creationId xmlns:p14="http://schemas.microsoft.com/office/powerpoint/2010/main" val="204810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524000" y="115889"/>
            <a:ext cx="9036050" cy="12969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Дивеевского муниципального округа на 2022 год и плановый период 2023-2024 годов, рублей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87676021"/>
              </p:ext>
            </p:extLst>
          </p:nvPr>
        </p:nvGraphicFramePr>
        <p:xfrm>
          <a:off x="1524000" y="1484784"/>
          <a:ext cx="9036496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666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Прямоугольник 4"/>
          <p:cNvSpPr>
            <a:spLocks noChangeArrowheads="1"/>
          </p:cNvSpPr>
          <p:nvPr/>
        </p:nvSpPr>
        <p:spPr bwMode="auto">
          <a:xfrm>
            <a:off x="2135188" y="3542190"/>
            <a:ext cx="8890878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объем условно утверждаемых (утвержденных) расходов в случае утверждения бюджета на очередной финансовый год и плановый период на первый год планового периода в объеме не менее 2,5 %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назначение), на второй год планового периода в объеме не менее 5 %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</a:t>
            </a:r>
          </a:p>
        </p:txBody>
      </p:sp>
      <p:sp>
        <p:nvSpPr>
          <p:cNvPr id="7172" name="Прямоугольник 5"/>
          <p:cNvSpPr>
            <a:spLocks noChangeArrowheads="1"/>
          </p:cNvSpPr>
          <p:nvPr/>
        </p:nvSpPr>
        <p:spPr bwMode="auto">
          <a:xfrm>
            <a:off x="1774826" y="188913"/>
            <a:ext cx="878522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УТВЕРЖДАЕМЫЕ РАСХОДЫ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3 СТАТЬИ 184.1 БК РФ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122772089"/>
              </p:ext>
            </p:extLst>
          </p:nvPr>
        </p:nvGraphicFramePr>
        <p:xfrm>
          <a:off x="2000421" y="1044964"/>
          <a:ext cx="8901358" cy="2441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796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524000" y="49213"/>
            <a:ext cx="8840788" cy="78740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округа по разделам бюджетной классификации на 2022-2024г.г.,тыс.руб.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679096"/>
              </p:ext>
            </p:extLst>
          </p:nvPr>
        </p:nvGraphicFramePr>
        <p:xfrm>
          <a:off x="399494" y="1127461"/>
          <a:ext cx="11301275" cy="55041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22155"/>
                <a:gridCol w="2165582"/>
                <a:gridCol w="2587051"/>
                <a:gridCol w="2526487"/>
              </a:tblGrid>
              <a:tr h="41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2968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 РАСХОДОВ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1 009 615,00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676 237,10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699 045,50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5342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</a:t>
                      </a:r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682,90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88 094,90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88 450,00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76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721,50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744,60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769,60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9070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23 746,40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23 078,10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23 288,80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2968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</a:t>
                      </a:r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091,00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48 353,20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47 561,80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2968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217 554,80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50 478,10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60 945,20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2968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 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344 161,50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351 439,10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350 359,30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2968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243 961,10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78 439,00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81 009,20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2968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 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21 233,20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20 327,20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19 366,30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2968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 и спорт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3 698,80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3 607,40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4 792,00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2968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1 753,80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1 753,80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1 753,80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5837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 государственного и муниципального долга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2968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утвержаемые расходы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9 911,70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20 739,50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617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631951" y="44451"/>
            <a:ext cx="8785225" cy="115252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округа по разделам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классификации на 2022 год,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4162665"/>
              </p:ext>
            </p:extLst>
          </p:nvPr>
        </p:nvGraphicFramePr>
        <p:xfrm>
          <a:off x="30332" y="1056443"/>
          <a:ext cx="11079332" cy="5665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7522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012054" y="0"/>
            <a:ext cx="10341746" cy="115252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округа по разделам и подразделам бюджетной классификации на 2022 год и на плановый период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годов,тыс.руб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917801"/>
              </p:ext>
            </p:extLst>
          </p:nvPr>
        </p:nvGraphicFramePr>
        <p:xfrm>
          <a:off x="0" y="894920"/>
          <a:ext cx="12192000" cy="59630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1689"/>
                <a:gridCol w="3935255"/>
                <a:gridCol w="1058109"/>
                <a:gridCol w="1035925"/>
                <a:gridCol w="940432"/>
                <a:gridCol w="840053"/>
                <a:gridCol w="1429527"/>
                <a:gridCol w="1203754"/>
                <a:gridCol w="987256"/>
              </a:tblGrid>
              <a:tr h="7546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з/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Пз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2021г.   (первоначальный план)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2021г.   (уточненный план)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вес,%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к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первоначальному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плану  бюджета на 2021г,%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1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90 752,7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95 952,7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97 682,9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9,7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88 094,9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88 450,0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68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2 640,7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1 814,0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46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855,2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882,0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46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48 646,9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48 159,6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50 086,5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42854,2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42861,5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1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Судебная система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0,009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68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12 633,0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15 100,1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13 428,0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13378,2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13378,2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1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3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25 886,2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28 940,8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29 884,3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27710,0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28058,5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1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704,0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704,0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721,5 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 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102,5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744,6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769,6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1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704,0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704,0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721,5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744,6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769,6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89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21 073,3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24 867,2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23 746,4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1 589,5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23 078,1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23 288,8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68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0309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5 735,4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7 389,1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5 773,0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5989,9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5809,9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09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пожарной безопасности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15 297,9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17 438,1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17 423,4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16968,2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17358,9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934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197313"/>
              </p:ext>
            </p:extLst>
          </p:nvPr>
        </p:nvGraphicFramePr>
        <p:xfrm>
          <a:off x="0" y="743986"/>
          <a:ext cx="12192000" cy="7347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3001"/>
                <a:gridCol w="3228324"/>
                <a:gridCol w="1447656"/>
                <a:gridCol w="1040673"/>
                <a:gridCol w="1061404"/>
                <a:gridCol w="954917"/>
                <a:gridCol w="1612926"/>
                <a:gridCol w="817532"/>
                <a:gridCol w="1195567"/>
              </a:tblGrid>
              <a:tr h="3355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з/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Пз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2021г.   (первоначальный план)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2021г.   (уточненный план)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вес,%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к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первоначальному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плану  бюджета на 2021г,%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468606"/>
              </p:ext>
            </p:extLst>
          </p:nvPr>
        </p:nvGraphicFramePr>
        <p:xfrm>
          <a:off x="0" y="1478699"/>
          <a:ext cx="12192001" cy="53840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2548"/>
                <a:gridCol w="3324162"/>
                <a:gridCol w="1464225"/>
                <a:gridCol w="1054705"/>
                <a:gridCol w="1116654"/>
                <a:gridCol w="1021783"/>
                <a:gridCol w="1282617"/>
                <a:gridCol w="1141276"/>
                <a:gridCol w="1224031"/>
              </a:tblGrid>
              <a:tr h="7028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1375,0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76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104 889,2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224 355,0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55 091,0 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556,3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48 353,2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47 561,8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58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Топливно-энергетический комплекс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697,4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1 180,0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76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20 854,4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28 248,7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28 086,0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27 361,7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27 758,5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76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0406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Водное хозяйство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634,2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63 079,9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136 655,4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76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14 076,3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33 101,3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15 273,0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10 778,5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10 189,3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Связь и информатика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875,0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636,0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1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4 833,6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24 546,2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6 282,0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5 977,0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5 977,0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72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135 287,3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729 657,5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217 554,8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21,5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590,9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50 478,1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60 945,2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1 089,0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10 786,5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43 093,3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21 630,0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9 163,9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17 403,3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117 314,2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678 455,0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187 373,3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32 562,7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34 790,4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23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6 736,6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7 020,2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8 051,5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8 051,5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8 051,5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299 775,1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330 967,9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344 161,5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34,1 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549,6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351 439,1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350 359,3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68 247,8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74 316,5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77 336,2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80 047,5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80 608,7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197 055,9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219 874,9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230 446,9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234 903,1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232 625,6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76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18 542,0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19 374,2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18 877,7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18 987,9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19 575,5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Молодежная политика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4 072,9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2 724,3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4 341,2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4 341,1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4 341,2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76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11 856,5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14 678,0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13 159,5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13 159,5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13 208,3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0" marR="5810" marT="581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695635" y="97655"/>
            <a:ext cx="87533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округа по разделам и подразделам бюджетной классификации на 2022 год и на плановый период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2023-2024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годов,тыс.руб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056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18083" y="99848"/>
            <a:ext cx="90552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округа по разделам и подразделам бюджетной классификации на 2022 год и на плановый период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2023-2024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годов,тыс.руб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119736"/>
              </p:ext>
            </p:extLst>
          </p:nvPr>
        </p:nvGraphicFramePr>
        <p:xfrm>
          <a:off x="0" y="745538"/>
          <a:ext cx="12191997" cy="7347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1548"/>
                <a:gridCol w="2747800"/>
                <a:gridCol w="1197195"/>
                <a:gridCol w="1329874"/>
                <a:gridCol w="1263829"/>
                <a:gridCol w="1192224"/>
                <a:gridCol w="1583422"/>
                <a:gridCol w="1039036"/>
                <a:gridCol w="1187069"/>
              </a:tblGrid>
              <a:tr h="7325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з/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Пз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2021г.   (первоначальный план)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2021г.   (уточненный план)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вес,%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к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первоначальному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плану  бюджета на 2021г,%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2" marR="3192" marT="319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413814"/>
              </p:ext>
            </p:extLst>
          </p:nvPr>
        </p:nvGraphicFramePr>
        <p:xfrm>
          <a:off x="2" y="1478698"/>
          <a:ext cx="12191996" cy="53793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9190"/>
                <a:gridCol w="2725445"/>
                <a:gridCol w="1181191"/>
                <a:gridCol w="1340798"/>
                <a:gridCol w="1268776"/>
                <a:gridCol w="1171852"/>
                <a:gridCol w="1571348"/>
                <a:gridCol w="1069366"/>
                <a:gridCol w="1224030"/>
              </a:tblGrid>
              <a:tr h="4084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229 849,6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230 247,7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243 961,1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24,2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201,5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78 439,0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81 009,2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00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212 708,2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212 552,4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228 413,4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62879,1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65449,3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55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17 141,4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17 695,3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15 547,7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15559,9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15559,9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1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25 193,0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21 632,6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21 233,2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570,7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20 327,2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19 366,3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25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4 048,7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09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544,9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1 438,0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00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20 629,0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16 901,0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15 595,2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15728,9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14768,0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68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</a:t>
                      </a:r>
                    </a:p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Социальной политики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00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4 149,50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5 529,90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3 698,80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89,14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3 607,40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4 791,90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00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4 149,5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5 529,90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3 698,8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0,37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89,14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3607,4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4791,9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09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1 717,7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2 946,7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1 753,8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102,1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1 753,8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1 753,8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09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1 717,7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2 946,7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1 753,8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27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государственного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муниципального долга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0,001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43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внутреннего и муниципального долга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4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расходов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913 401,4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913 401,4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1 009 615,0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666 325,4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678 305,9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6" marR="8336" marT="833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108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альтернативный процесс 3"/>
          <p:cNvSpPr/>
          <p:nvPr/>
        </p:nvSpPr>
        <p:spPr>
          <a:xfrm>
            <a:off x="1524001" y="93663"/>
            <a:ext cx="8964613" cy="88741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и непрограммные расходы бюджета муниципального округа на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2022-2024 годы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Схема 17"/>
          <p:cNvGraphicFramePr/>
          <p:nvPr/>
        </p:nvGraphicFramePr>
        <p:xfrm>
          <a:off x="1631950" y="1124744"/>
          <a:ext cx="8208466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Овал 4"/>
          <p:cNvSpPr/>
          <p:nvPr/>
        </p:nvSpPr>
        <p:spPr>
          <a:xfrm>
            <a:off x="6746972" y="2567191"/>
            <a:ext cx="1008063" cy="52164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</a:p>
        </p:txBody>
      </p:sp>
      <p:sp>
        <p:nvSpPr>
          <p:cNvPr id="6" name="Овал 5"/>
          <p:cNvSpPr/>
          <p:nvPr/>
        </p:nvSpPr>
        <p:spPr>
          <a:xfrm>
            <a:off x="10842567" y="2521744"/>
            <a:ext cx="936625" cy="6477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</a:p>
        </p:txBody>
      </p:sp>
      <p:graphicFrame>
        <p:nvGraphicFramePr>
          <p:cNvPr id="7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9445682"/>
              </p:ext>
            </p:extLst>
          </p:nvPr>
        </p:nvGraphicFramePr>
        <p:xfrm>
          <a:off x="421256" y="2587626"/>
          <a:ext cx="3816351" cy="292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3130550" y="2627313"/>
            <a:ext cx="1081088" cy="436562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62125" y="6224588"/>
            <a:ext cx="2736850" cy="2159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rgbClr val="FF0000"/>
                </a:solidFill>
              </a:rPr>
              <a:t>Программные расходы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386388" y="6088064"/>
            <a:ext cx="3435350" cy="51593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rgbClr val="0070C0"/>
                </a:solidFill>
              </a:rPr>
              <a:t>Непрограммные расходы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31950" y="5334001"/>
            <a:ext cx="2268538" cy="288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909 613,9 тыс.рублей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604964" y="5654675"/>
            <a:ext cx="2268537" cy="287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108 395,7 тыс.рублей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732339" y="5316539"/>
            <a:ext cx="2268537" cy="288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573 141,9 тыс.рублей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741863" y="5641976"/>
            <a:ext cx="2266950" cy="288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93 183,5 тыс.рублей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866063" y="5316539"/>
            <a:ext cx="2266950" cy="288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585 705,7 тыс.рублей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866063" y="5634039"/>
            <a:ext cx="2266950" cy="288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92 600,3 тыс.рублей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9687436"/>
              </p:ext>
            </p:extLst>
          </p:nvPr>
        </p:nvGraphicFramePr>
        <p:xfrm>
          <a:off x="3963350" y="264673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5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2201388"/>
              </p:ext>
            </p:extLst>
          </p:nvPr>
        </p:nvGraphicFramePr>
        <p:xfrm>
          <a:off x="7803201" y="271780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204303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альтернативный процесс 3"/>
          <p:cNvSpPr/>
          <p:nvPr/>
        </p:nvSpPr>
        <p:spPr>
          <a:xfrm>
            <a:off x="817015" y="83185"/>
            <a:ext cx="10413506" cy="603681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округа в разрезе муниципальных программ, тыс. руб.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47298"/>
              </p:ext>
            </p:extLst>
          </p:nvPr>
        </p:nvGraphicFramePr>
        <p:xfrm>
          <a:off x="0" y="686867"/>
          <a:ext cx="12192000" cy="6160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9722"/>
                <a:gridCol w="1646259"/>
                <a:gridCol w="1364789"/>
                <a:gridCol w="1433336"/>
                <a:gridCol w="1364262"/>
                <a:gridCol w="1473632"/>
              </a:tblGrid>
              <a:tr h="3971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уровню 2021 года, %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49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Обеспечение населения качественными услугами в сфере ЖКХ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11 086,5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6 783,9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9 059,5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80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комфортной городской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16 745,2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6 069,4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4 736,4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5 263,5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80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транспортной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77 256,2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19 377,9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14 378,5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13 189,3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9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Развитие образования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290 919,7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335 241,5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342 362,9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341 266,3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9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Развитие физического культуры и спорта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4 768,8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4 337,8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4 246,4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5 430,9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9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Управление муниципальными финансами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12 611,0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13 846,1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13 846,3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13 846,3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9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Развитие культуры  и спорта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241 105,1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255 101,9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89 736,0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92 323,0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0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Развитие предпринимательства и туризма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49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Информационное общество и внедрение современных информационных технологий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3 280,7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2 823,8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2 816,5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2 823,8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9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Управление муниципальным имуществом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80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Обеспечением жильем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молодых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1 545,5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1 297,0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1 364,3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1 359,4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9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Социальная поддержка граждан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0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Развитие агропромышленного комплекса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20 854,4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28 086,0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27 361,7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27 758,5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49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Защита населения и территорий от чрезвычайных ситуаций и обеспечение пожарной  безопасности и безопасности людей на водных объектах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21 653,3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23 766,4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23 494,1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23 705,8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49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Обеспечение общественного порядка и противодействия преступности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9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Развитие муниципальной службы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80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108 172,6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194 362,5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38 554,9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46 219,3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49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812 219,0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905 420,3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573 141,9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585 705,6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6" marR="4996" marT="499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970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альтернативный процесс 6"/>
          <p:cNvSpPr/>
          <p:nvPr/>
        </p:nvSpPr>
        <p:spPr>
          <a:xfrm>
            <a:off x="1343025" y="-26988"/>
            <a:ext cx="8845550" cy="792163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Дивеевского муниципального округа Нижегородской области»</a:t>
            </a:r>
          </a:p>
        </p:txBody>
      </p:sp>
      <p:sp>
        <p:nvSpPr>
          <p:cNvPr id="19459" name="TextBox 7"/>
          <p:cNvSpPr txBox="1">
            <a:spLocks noChangeArrowheads="1"/>
          </p:cNvSpPr>
          <p:nvPr/>
        </p:nvSpPr>
        <p:spPr bwMode="auto">
          <a:xfrm>
            <a:off x="8215646" y="2387287"/>
            <a:ext cx="359840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Дивеевского округа от 07.06.2021г.№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771</a:t>
            </a: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0" name="TextBox 9"/>
          <p:cNvSpPr txBox="1">
            <a:spLocks noChangeArrowheads="1"/>
          </p:cNvSpPr>
          <p:nvPr/>
        </p:nvSpPr>
        <p:spPr bwMode="auto">
          <a:xfrm>
            <a:off x="7849725" y="3673238"/>
            <a:ext cx="4462689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</a:p>
          <a:p>
            <a:pPr>
              <a:spcBef>
                <a:spcPct val="0"/>
              </a:spcBef>
              <a:buClrTx/>
              <a:buSzTx/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Дивеевского муниципального округа образовательной системы, обеспечивающей доступность качественного образования, отвечающего потребностям инновационного развития экономики округа, ожиданиям общества и каждого гражданина.</a:t>
            </a: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83076" y="806450"/>
            <a:ext cx="10005133" cy="36671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 муниципальной программе осуществляют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: </a:t>
            </a:r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1083076" y="1241940"/>
            <a:ext cx="2058988" cy="925512"/>
          </a:xfrm>
          <a:prstGeom prst="horizontalScroll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общеобразовательных организаций</a:t>
            </a:r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3655419" y="1245301"/>
            <a:ext cx="2057400" cy="925513"/>
          </a:xfrm>
          <a:prstGeom prst="horizontalScroll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детских садов</a:t>
            </a:r>
          </a:p>
        </p:txBody>
      </p:sp>
      <p:sp>
        <p:nvSpPr>
          <p:cNvPr id="13" name="Горизонтальный свиток 12"/>
          <p:cNvSpPr/>
          <p:nvPr/>
        </p:nvSpPr>
        <p:spPr>
          <a:xfrm>
            <a:off x="6057107" y="1207225"/>
            <a:ext cx="2058988" cy="925512"/>
          </a:xfrm>
          <a:prstGeom prst="horizontalScroll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учреждение дополнительного образования</a:t>
            </a:r>
          </a:p>
        </p:txBody>
      </p:sp>
      <p:sp>
        <p:nvSpPr>
          <p:cNvPr id="14" name="Горизонтальный свиток 13"/>
          <p:cNvSpPr/>
          <p:nvPr/>
        </p:nvSpPr>
        <p:spPr>
          <a:xfrm>
            <a:off x="8609013" y="1152526"/>
            <a:ext cx="2058987" cy="925512"/>
          </a:xfrm>
          <a:prstGeom prst="horizontalScroll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Централизованная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бухгалтерия</a:t>
            </a:r>
          </a:p>
        </p:txBody>
      </p:sp>
      <p:pic>
        <p:nvPicPr>
          <p:cNvPr id="19468" name="Picture 6" descr="https://generalexpo.ru/common/upload/obrazovani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6851" y="188913"/>
            <a:ext cx="14763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053138" y="5273676"/>
            <a:ext cx="4614862" cy="963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5393147"/>
              </p:ext>
            </p:extLst>
          </p:nvPr>
        </p:nvGraphicFramePr>
        <p:xfrm>
          <a:off x="-2239255" y="2242954"/>
          <a:ext cx="10002511" cy="4615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5090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524000" y="115888"/>
            <a:ext cx="8953500" cy="79216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Дивеевского муниципального  округа Нижегородской области»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69507" y="866189"/>
            <a:ext cx="9207993" cy="3651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расходов по подпрограммам,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Выноска со стрелкой вправо 6"/>
          <p:cNvSpPr/>
          <p:nvPr/>
        </p:nvSpPr>
        <p:spPr>
          <a:xfrm>
            <a:off x="952500" y="1415257"/>
            <a:ext cx="4303713" cy="649288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"Развитие общего образования "</a:t>
            </a:r>
          </a:p>
        </p:txBody>
      </p:sp>
      <p:sp>
        <p:nvSpPr>
          <p:cNvPr id="8" name="Выноска со стрелкой вправо 7"/>
          <p:cNvSpPr/>
          <p:nvPr/>
        </p:nvSpPr>
        <p:spPr>
          <a:xfrm>
            <a:off x="952500" y="2162969"/>
            <a:ext cx="4289425" cy="649288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«Развитие дополнительного образования и воспитания детей и молодежи»</a:t>
            </a:r>
          </a:p>
        </p:txBody>
      </p:sp>
      <p:sp>
        <p:nvSpPr>
          <p:cNvPr id="9" name="Выноска со стрелкой вправо 8"/>
          <p:cNvSpPr/>
          <p:nvPr/>
        </p:nvSpPr>
        <p:spPr>
          <a:xfrm>
            <a:off x="958055" y="2891234"/>
            <a:ext cx="4278313" cy="849313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«Патриотическое воспитание и подготовка граждан в Дивеевском муниципальном округе к военной службе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0" name="Выноска со стрелкой вправо 9"/>
          <p:cNvSpPr/>
          <p:nvPr/>
        </p:nvSpPr>
        <p:spPr>
          <a:xfrm>
            <a:off x="950911" y="3830528"/>
            <a:ext cx="4292600" cy="806450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«Ресурсное обеспечение сферы образования в Дивеевском муниципальном округе»</a:t>
            </a:r>
          </a:p>
        </p:txBody>
      </p:sp>
      <p:sp>
        <p:nvSpPr>
          <p:cNvPr id="11" name="Выноска со стрелкой вправо 10"/>
          <p:cNvSpPr/>
          <p:nvPr/>
        </p:nvSpPr>
        <p:spPr>
          <a:xfrm>
            <a:off x="946146" y="4762611"/>
            <a:ext cx="4276725" cy="849312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«Социально-правовая защита детей в Дивеевском муниципальном округе»</a:t>
            </a:r>
          </a:p>
        </p:txBody>
      </p:sp>
      <p:sp>
        <p:nvSpPr>
          <p:cNvPr id="12" name="Выноска со стрелкой вправо 11"/>
          <p:cNvSpPr/>
          <p:nvPr/>
        </p:nvSpPr>
        <p:spPr>
          <a:xfrm>
            <a:off x="954084" y="5685236"/>
            <a:ext cx="4260850" cy="649287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«Обеспечение реализации муниципальной программы»</a:t>
            </a:r>
          </a:p>
        </p:txBody>
      </p:sp>
      <p:sp>
        <p:nvSpPr>
          <p:cNvPr id="13" name="Выноска со стрелкой вправо 12"/>
          <p:cNvSpPr/>
          <p:nvPr/>
        </p:nvSpPr>
        <p:spPr>
          <a:xfrm>
            <a:off x="982661" y="6416676"/>
            <a:ext cx="4297362" cy="379412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по программе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734974" y="1582739"/>
            <a:ext cx="5557421" cy="51593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299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604,6        301 946,4        304 410,9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734973" y="2262189"/>
            <a:ext cx="5557421" cy="530225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10 936,9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11 434,9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11 953,7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734973" y="2941638"/>
            <a:ext cx="5619567" cy="671512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341,5 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341,5      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341,5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734973" y="3910014"/>
            <a:ext cx="5619567" cy="56038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10 915,5             15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197,1   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11 068,4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734973" y="4865688"/>
            <a:ext cx="5619567" cy="538162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514,7   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514,7  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514,7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734973" y="5672825"/>
            <a:ext cx="5619567" cy="42703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12 928,3 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12 928,3 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12 977,1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734973" y="6338888"/>
            <a:ext cx="5619567" cy="4572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335 241,5          342 362,9        341 266,3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364538" y="1601788"/>
            <a:ext cx="1765300" cy="1762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90542" y="1307704"/>
            <a:ext cx="865188" cy="176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081883" y="1307704"/>
            <a:ext cx="863600" cy="1762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9613900" y="1267276"/>
            <a:ext cx="863600" cy="176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</a:p>
        </p:txBody>
      </p:sp>
    </p:spTree>
    <p:extLst>
      <p:ext uri="{BB962C8B-B14F-4D97-AF65-F5344CB8AC3E}">
        <p14:creationId xmlns:p14="http://schemas.microsoft.com/office/powerpoint/2010/main" val="47879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6424" y="0"/>
            <a:ext cx="97840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134136"/>
              </p:ext>
            </p:extLst>
          </p:nvPr>
        </p:nvGraphicFramePr>
        <p:xfrm>
          <a:off x="0" y="704353"/>
          <a:ext cx="12192000" cy="61606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5488"/>
                <a:gridCol w="8545489"/>
                <a:gridCol w="549033"/>
                <a:gridCol w="596472"/>
                <a:gridCol w="642310"/>
                <a:gridCol w="721245"/>
                <a:gridCol w="661963"/>
              </a:tblGrid>
              <a:tr h="5431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 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 непосредственного результата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5872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Индикаторы достижения цели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36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среднего балла единого государственного экзамена (в расчете на 1 предмет) в 10% ОБОО с лучшими результатами единого государственного экзамена к среднему баллу единого государственного экзамена (в расчете на 1 предмет) в 10% ОБОО с худшими результатами единого государственного экзамена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7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населения в возрасте 5-18 лет, охваченного образованием, в общей численности населения в возрасте 5-18 лет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6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обучающихся государственных (муниципальных) ОБОО, которым предоставлена возможность обучаться в соответствии с основными современными требованиями, в общей численности обучающихся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71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обучающихся по программам общего образования, участвующих в олимпиадах и конкурсах различного уровня, в общей численности обучающихся по программам общего образования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72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ОБОО, в которых создана универсальная </a:t>
                      </a:r>
                      <a:r>
                        <a:rPr lang="ru-RU" sz="10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безбарьерная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среда, позволяющая обеспечить совместное обучение инвалидов и лиц, не имеющих нарушений развития, в общем количестве ОБОО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55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детей-инвалидов, которым созданы условия для получения качественного начального общего, основного общего, среднего общего образования, в общей численности детей инвалидов школьного возраста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3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детей инвалидов в возрасте от 1,5 года до 7 лет, охваченных дошкольным образованием, в общей численности детей-инвалидов такого возраста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3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 в возрасте от 5 до 18 лет, получающих дополнительное образование, от общей численности детей-инвалидов данного возраста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63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выпускников-инвалидов 9 и 11 классов, охваченных профориентационной работой, в общей численности выпускников-инвалидов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8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дошкольных образовательных организаций, в которых создана универсальная безбарьерная среда для инклюзивного образования детей-инвалидов, в общем количестве дошкольных образовательных организаций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8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общеобразовательных организаций, в которых создана универсальная безбарьерная средняя для инклюзивного образования детей-инвалидов, в общем количестве общеобразовательных организаций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3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в возрасте 5-18 лет дополнительными образовательными программами (удельный вес численности детей, получающих услуги дополнительного образования, в общей численности детей в возрасте 5-18 лет)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34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организованными формами отдыха и оздоровления детей школьного возраста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3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принявших участие в областных мероприятиях патриотической направленности, в общем количестве граждан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78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допризывной молодежи, повысившей качественный уровень своей подготовки к службе в рядах Вооруженных Сил Российской Федерации через участие в областных соревнованиях военно-патриотического профиля, в общем количестве молодежи призывного возраста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88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педагогических работников с высшей квалификационной категорией в общей численности аттестованных педагогических работников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9" marR="1499" marT="1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244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альтернативный процесс 6"/>
          <p:cNvSpPr/>
          <p:nvPr/>
        </p:nvSpPr>
        <p:spPr>
          <a:xfrm>
            <a:off x="1847850" y="107950"/>
            <a:ext cx="8280400" cy="71913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культуры и туризма  Дивеевского муниципального округа Нижегородской области»</a:t>
            </a:r>
          </a:p>
        </p:txBody>
      </p:sp>
      <p:sp>
        <p:nvSpPr>
          <p:cNvPr id="24580" name="TextBox 7"/>
          <p:cNvSpPr txBox="1">
            <a:spLocks noChangeArrowheads="1"/>
          </p:cNvSpPr>
          <p:nvPr/>
        </p:nvSpPr>
        <p:spPr bwMode="auto">
          <a:xfrm>
            <a:off x="228183" y="2686688"/>
            <a:ext cx="440792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Дивеевского округа от 30.09.2021г. №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1238</a:t>
            </a: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1" name="TextBox 9"/>
          <p:cNvSpPr txBox="1">
            <a:spLocks noChangeArrowheads="1"/>
          </p:cNvSpPr>
          <p:nvPr/>
        </p:nvSpPr>
        <p:spPr bwMode="auto">
          <a:xfrm>
            <a:off x="2963131" y="4029719"/>
            <a:ext cx="31781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программы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культурных потребностей граждан Дивеевского муниципального округа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87768" y="766194"/>
            <a:ext cx="10200442" cy="36671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 муниципальной программе осуществляют: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6540181" y="1115218"/>
            <a:ext cx="2060575" cy="1520825"/>
          </a:xfrm>
          <a:prstGeom prst="horizontalScroll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МАУК «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Межпоселенческая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централизованная библиотечная система»</a:t>
            </a:r>
          </a:p>
        </p:txBody>
      </p:sp>
      <p:sp>
        <p:nvSpPr>
          <p:cNvPr id="13" name="Горизонтальный свиток 12"/>
          <p:cNvSpPr/>
          <p:nvPr/>
        </p:nvSpPr>
        <p:spPr>
          <a:xfrm>
            <a:off x="9495464" y="921767"/>
            <a:ext cx="1868487" cy="1585913"/>
          </a:xfrm>
          <a:prstGeom prst="horizontalScroll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МКУ «Центр Хозяйственного Обслуживания учреждений культуры»</a:t>
            </a:r>
          </a:p>
        </p:txBody>
      </p:sp>
      <p:pic>
        <p:nvPicPr>
          <p:cNvPr id="22544" name="Picture 16" descr="https://sun9-47.userapi.com/sun9-34/impf/QObDiVjdmdwppLPb2RWJcw5maHPCBHXkThwDcg/NALi4euuASU.jpg?size=2560x1707&amp;quality=96&amp;sign=b0b14a275652264ccce296300d167706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07" y="4029719"/>
            <a:ext cx="2997740" cy="199888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Горизонтальный свиток 1"/>
          <p:cNvSpPr/>
          <p:nvPr/>
        </p:nvSpPr>
        <p:spPr>
          <a:xfrm>
            <a:off x="612027" y="1092994"/>
            <a:ext cx="1893888" cy="1601787"/>
          </a:xfrm>
          <a:prstGeom prst="horizontalScroll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МАУДО «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Дивеевская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музыкальная школа»</a:t>
            </a: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3538798" y="1177499"/>
            <a:ext cx="1968500" cy="1565275"/>
          </a:xfrm>
          <a:prstGeom prst="horizontalScroll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МАУК «Культурно-досуговое объединение»</a:t>
            </a: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0371381"/>
              </p:ext>
            </p:extLst>
          </p:nvPr>
        </p:nvGraphicFramePr>
        <p:xfrm>
          <a:off x="5247955" y="2466549"/>
          <a:ext cx="6705601" cy="4391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554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524001" y="66675"/>
            <a:ext cx="8964613" cy="71913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культуры и туризма Дивеевского муниципального округа Нижегородской области»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20876" y="796926"/>
            <a:ext cx="8158163" cy="3651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расходов по подпрограммам,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Выноска со стрелкой вправо 6"/>
          <p:cNvSpPr/>
          <p:nvPr/>
        </p:nvSpPr>
        <p:spPr>
          <a:xfrm>
            <a:off x="676244" y="1174752"/>
            <a:ext cx="4929187" cy="908049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"Модернизация материально-технической базы муниципальных учреждений культуры Дивеевского муниципального округа"</a:t>
            </a:r>
          </a:p>
        </p:txBody>
      </p:sp>
      <p:sp>
        <p:nvSpPr>
          <p:cNvPr id="8" name="Выноска со стрелкой вправо 7"/>
          <p:cNvSpPr/>
          <p:nvPr/>
        </p:nvSpPr>
        <p:spPr>
          <a:xfrm>
            <a:off x="687357" y="2200538"/>
            <a:ext cx="4929187" cy="679804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"Развитие библиотечного дела в Дивеевском муниципальном округе"</a:t>
            </a:r>
          </a:p>
        </p:txBody>
      </p:sp>
      <p:sp>
        <p:nvSpPr>
          <p:cNvPr id="9" name="Выноска со стрелкой вправо 8"/>
          <p:cNvSpPr/>
          <p:nvPr/>
        </p:nvSpPr>
        <p:spPr>
          <a:xfrm>
            <a:off x="687357" y="3006988"/>
            <a:ext cx="4935537" cy="647700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"Культурно-досуговая деятельность и народное творчество"</a:t>
            </a:r>
          </a:p>
        </p:txBody>
      </p:sp>
      <p:sp>
        <p:nvSpPr>
          <p:cNvPr id="10" name="Выноска со стрелкой вправо 9"/>
          <p:cNvSpPr/>
          <p:nvPr/>
        </p:nvSpPr>
        <p:spPr>
          <a:xfrm>
            <a:off x="687357" y="3736572"/>
            <a:ext cx="4933950" cy="839701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«Организация дополнительного образования художественно-эстетической направленности»</a:t>
            </a:r>
          </a:p>
        </p:txBody>
      </p:sp>
      <p:sp>
        <p:nvSpPr>
          <p:cNvPr id="11" name="Выноска со стрелкой вправо 10"/>
          <p:cNvSpPr/>
          <p:nvPr/>
        </p:nvSpPr>
        <p:spPr>
          <a:xfrm>
            <a:off x="681007" y="4635761"/>
            <a:ext cx="4935537" cy="774346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"Обеспечение реализации муниципальной программы"</a:t>
            </a:r>
          </a:p>
        </p:txBody>
      </p:sp>
      <p:sp>
        <p:nvSpPr>
          <p:cNvPr id="12" name="Выноска со стрелкой вправо 11"/>
          <p:cNvSpPr/>
          <p:nvPr/>
        </p:nvSpPr>
        <p:spPr>
          <a:xfrm>
            <a:off x="676244" y="5497683"/>
            <a:ext cx="4924424" cy="862097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" Обслуживание зданий учреждений культуры, дополнительного образования сферы культуры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275388" y="1122370"/>
            <a:ext cx="1282700" cy="149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930281" y="1303141"/>
            <a:ext cx="4660777" cy="63983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176 058,2  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1 398,3   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3 080,0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930281" y="2147092"/>
            <a:ext cx="4660778" cy="61304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17 348 ,5                17 911,7            18 000,7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930280" y="2964256"/>
            <a:ext cx="4660777" cy="676942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35 006,7 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43 569,1  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44 368,6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930280" y="3845318"/>
            <a:ext cx="4660777" cy="5842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11 779,8   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11 936,0   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11 952,8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930281" y="4748605"/>
            <a:ext cx="4660776" cy="60444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4 376,7    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4 380,9  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4 380,9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930281" y="5557171"/>
            <a:ext cx="4660776" cy="61713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10 532,0   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10 540,0   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10 540,0</a:t>
            </a:r>
          </a:p>
        </p:txBody>
      </p:sp>
      <p:sp>
        <p:nvSpPr>
          <p:cNvPr id="20" name="Выноска со стрелкой вправо 19"/>
          <p:cNvSpPr/>
          <p:nvPr/>
        </p:nvSpPr>
        <p:spPr>
          <a:xfrm>
            <a:off x="681007" y="6419268"/>
            <a:ext cx="4941887" cy="401866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по программе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930283" y="6256338"/>
            <a:ext cx="4660775" cy="506412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255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101,9          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736,0       92 323,0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715204" y="1122368"/>
            <a:ext cx="1281112" cy="150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2023год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9153432" y="1080096"/>
            <a:ext cx="1281112" cy="150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</a:p>
        </p:txBody>
      </p:sp>
    </p:spTree>
    <p:extLst>
      <p:ext uri="{BB962C8B-B14F-4D97-AF65-F5344CB8AC3E}">
        <p14:creationId xmlns:p14="http://schemas.microsoft.com/office/powerpoint/2010/main" val="406964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33490" y="0"/>
            <a:ext cx="9072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336551"/>
              </p:ext>
            </p:extLst>
          </p:nvPr>
        </p:nvGraphicFramePr>
        <p:xfrm>
          <a:off x="0" y="646329"/>
          <a:ext cx="12124943" cy="61293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3950"/>
                <a:gridCol w="5635128"/>
                <a:gridCol w="753950"/>
                <a:gridCol w="1462403"/>
                <a:gridCol w="1247916"/>
                <a:gridCol w="1332517"/>
                <a:gridCol w="939079"/>
              </a:tblGrid>
              <a:tr h="554976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 / непосредственного результата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индикатора / непосредственного результата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2482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88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уровня удовлетворенности граждан Дивеевского округа качеством предоставления муниципальных услуг культуры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9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объема доступа граждан к электронным ресурсам библиотек в дистанционном режиме: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99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прирост доли посещений сайта ежегодно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49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наполняемости гостиничного фонда на конец реализации программы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490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«Модернизация материально-технической базы Муниципальных учреждений культуры Дивеевского муниципального округа»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348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структурных подразделений МБУК «КДО Дивеевского округа», в которых установлены АПС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388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библиотечного дела в Дивеевском муниципальном округе»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998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сельских библиотек филиалов, подключенных к сети Интернет, % к общему числу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38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населения библиотечным обслуживанием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388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«Культурно-досуговая деятельность и народное творчество»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874">
                <a:tc rowSpan="2" gridSpan="2"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населения Дивеевского муниципального округа культурно-массовыми мероприятиями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1 тыс. чело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5607,5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5608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99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87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детей, участников клубных формирований, в общем числе детей, % к общему количеству детей возраста 5 – 14 лет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490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туризма в Дивеевском муниципальном округе Нижегородской области»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498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во всероссийском мероприятии по продвижению туристских услуг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388"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заполняемости гостиничного фонда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388"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Непосредственный результат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экз.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981"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выпущенных информационных материалов об объектах туристской индустрии (буклет, путеводитель, карта-схема и др.)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5" marR="4955" marT="49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249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honoteka.org/uploads/posts/2022-02/1643900694_1-phonoteka-org-p-fon-dlya-prezentatsii-subbotnik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22707"/>
            <a:ext cx="12192000" cy="637794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22772" y="0"/>
            <a:ext cx="96589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"Формирование комфортной городской среды на территории Дивеевского муниципального округа Нижегородской области"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386825"/>
              </p:ext>
            </p:extLst>
          </p:nvPr>
        </p:nvGraphicFramePr>
        <p:xfrm>
          <a:off x="887003" y="1783331"/>
          <a:ext cx="10614396" cy="928489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6065370"/>
                <a:gridCol w="1516342"/>
                <a:gridCol w="1516342"/>
                <a:gridCol w="1516342"/>
              </a:tblGrid>
              <a:tr h="46360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финансирования ,тыс.рублей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464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6 069,4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4 736,4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5 263,5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</a:tbl>
          </a:graphicData>
        </a:graphic>
      </p:graphicFrame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967665" y="646331"/>
            <a:ext cx="98187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Дивеевского округа от 14 января 2021 года № </a:t>
            </a:r>
            <a:r>
              <a:rPr lang="ru-RU" alt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ru-RU" alt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87003" y="1198556"/>
            <a:ext cx="10417993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программы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внешнего благоустройства, санитарного содержания дворовых территорий многоквартирных домов;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44825" y="2927340"/>
            <a:ext cx="50743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2022 году в рамках программы расходы будут направлены  на </a:t>
            </a:r>
          </a:p>
          <a:p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лагоустройство общественной территории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проведения массовых спортивных мероприятий по волейболу, баскетболу, мини футболу,  для отдыха и проведения досуга детского и взрослого населения в любое время года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по ул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Северная в с. Дивеево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Дивеевского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муниципального округа Нижегородской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области.</a:t>
            </a:r>
            <a:endParaRPr lang="ru-RU" sz="1600" dirty="0"/>
          </a:p>
        </p:txBody>
      </p:sp>
      <p:pic>
        <p:nvPicPr>
          <p:cNvPr id="11" name="Picture 2" descr="ACCamera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01" y="2419278"/>
            <a:ext cx="6252024" cy="442639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32016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650889"/>
              </p:ext>
            </p:extLst>
          </p:nvPr>
        </p:nvGraphicFramePr>
        <p:xfrm>
          <a:off x="704849" y="1009651"/>
          <a:ext cx="10563225" cy="52882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8665"/>
                <a:gridCol w="6019900"/>
                <a:gridCol w="908665"/>
                <a:gridCol w="908665"/>
                <a:gridCol w="908665"/>
                <a:gridCol w="908665"/>
              </a:tblGrid>
              <a:tr h="16322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 непосредственного результата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индикатора/непосредственного результата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83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3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325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Индикаторы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077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благоустроенных дворовых территорий от общего количества дворовых территорий, нуждающихся в благоустройстве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998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благоустроенных общественных пространств от общего количества общественных территорий, нуждающихся в благоустройстве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325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Непосредственные результаты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853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дворовых территорий 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774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общественных пространств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95399" y="166985"/>
            <a:ext cx="98393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показатели непосредственных результатов муниципальной программы</a:t>
            </a:r>
          </a:p>
        </p:txBody>
      </p:sp>
    </p:spTree>
    <p:extLst>
      <p:ext uri="{BB962C8B-B14F-4D97-AF65-F5344CB8AC3E}">
        <p14:creationId xmlns:p14="http://schemas.microsoft.com/office/powerpoint/2010/main" val="307301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s://vedtver.ru/wp-content/uploads/2021/05/1-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1307"/>
            <a:ext cx="12192000" cy="4686693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381126" y="147935"/>
            <a:ext cx="97821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«Благоустройство территорий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 муниципального округа Нижегородской области»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8577" y="1622548"/>
            <a:ext cx="10434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программы</a:t>
            </a:r>
          </a:p>
          <a:p>
            <a:pPr>
              <a:buNone/>
            </a:pPr>
            <a:r>
              <a:rPr lang="ru-RU" dirty="0"/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комфортных условий проживания населения, поддержание и улучшение санитарного и эстетического состояния территории Дивеевского муниципального округа Нижегородской области.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550" y="885241"/>
            <a:ext cx="8210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Дивеевского округа от 1 апреля 2021 года № 404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392495"/>
              </p:ext>
            </p:extLst>
          </p:nvPr>
        </p:nvGraphicFramePr>
        <p:xfrm>
          <a:off x="276225" y="5526775"/>
          <a:ext cx="11306176" cy="7182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60672"/>
                <a:gridCol w="1615168"/>
                <a:gridCol w="1615168"/>
                <a:gridCol w="1615168"/>
              </a:tblGrid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финансирования ,тыс.рублей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4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194 362,5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38 554,9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46 219,3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238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4900" y="147935"/>
            <a:ext cx="99917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«Благоустройство территорий Дивеевского муниципального округа Нижегородской области»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21680" y="1075532"/>
            <a:ext cx="8158163" cy="3651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расходов по подпрограммам,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Выноска со стрелкой вправо 5"/>
          <p:cNvSpPr/>
          <p:nvPr/>
        </p:nvSpPr>
        <p:spPr>
          <a:xfrm>
            <a:off x="723868" y="2015867"/>
            <a:ext cx="4929187" cy="1168398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"Строительство, реконструкция, ремонт и содержание наружного освещения населенных пунктов"</a:t>
            </a:r>
          </a:p>
        </p:txBody>
      </p:sp>
      <p:sp>
        <p:nvSpPr>
          <p:cNvPr id="7" name="Выноска со стрелкой вправо 6"/>
          <p:cNvSpPr/>
          <p:nvPr/>
        </p:nvSpPr>
        <p:spPr>
          <a:xfrm>
            <a:off x="723868" y="3600190"/>
            <a:ext cx="4929187" cy="1153038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"Повышение уровня благоустройства комфортности и безопасности"</a:t>
            </a:r>
          </a:p>
        </p:txBody>
      </p:sp>
      <p:sp>
        <p:nvSpPr>
          <p:cNvPr id="8" name="Выноска со стрелкой вправо 7"/>
          <p:cNvSpPr/>
          <p:nvPr/>
        </p:nvSpPr>
        <p:spPr>
          <a:xfrm>
            <a:off x="711169" y="5400675"/>
            <a:ext cx="4941887" cy="876300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по программе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294438" y="1560771"/>
            <a:ext cx="1282700" cy="3698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640638" y="1520030"/>
            <a:ext cx="1282700" cy="3934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986838" y="1531809"/>
            <a:ext cx="1282700" cy="369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951599" y="2100004"/>
            <a:ext cx="4660778" cy="100012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10 734,3               12 403,2                12 892,3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951598" y="3623999"/>
            <a:ext cx="4660777" cy="99111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183 628,2               26 151,7                33 327,0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951599" y="5295900"/>
            <a:ext cx="4660777" cy="981075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194 362,5                  38 554,9            46 219,3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89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4899" y="109835"/>
            <a:ext cx="98393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показатели непосредственных результатов муниципальной программы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06496"/>
              </p:ext>
            </p:extLst>
          </p:nvPr>
        </p:nvGraphicFramePr>
        <p:xfrm>
          <a:off x="142876" y="581022"/>
          <a:ext cx="11591926" cy="59658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0286"/>
                <a:gridCol w="7040496"/>
                <a:gridCol w="910286"/>
                <a:gridCol w="910286"/>
                <a:gridCol w="910286"/>
                <a:gridCol w="910286"/>
              </a:tblGrid>
              <a:tr h="1379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индикатора/непосредственного результата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индикатора/непосредственного результата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65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41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Индикаторы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12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модернизированных точек уличного освещения территорий округа от общего количества точек, подлежащих модернизации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0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проектов инициативного бюджетирования «Вам решать!» от общего количества проектов, подлежащих благоустройству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78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обустроенных контейнерных площадок от общего количества площадок, подлежащих обустройству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78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благоустроенных территорий от общего количества территорий, подлежащих благоустройству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41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Непосредственные результаты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27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модернизированных точек уличного освещения территорий округа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7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проектов инициативного бюджетирования «Вам решать!»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обустроенных контейнерных площадок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9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построенных и благоустроенных объектов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4" marR="5194" marT="5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372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85849" y="119360"/>
            <a:ext cx="9848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непрограммных расходов по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Дивеевскому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муниципальному округу на 2022-2024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,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602888"/>
              </p:ext>
            </p:extLst>
          </p:nvPr>
        </p:nvGraphicFramePr>
        <p:xfrm>
          <a:off x="166688" y="1096169"/>
          <a:ext cx="11687173" cy="53617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71104"/>
                <a:gridCol w="1920376"/>
                <a:gridCol w="1553892"/>
                <a:gridCol w="1220391"/>
                <a:gridCol w="1334002"/>
                <a:gridCol w="1187408"/>
              </a:tblGrid>
              <a:tr h="170569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непрограммных направлений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2021 г (первоначальный план)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2022г.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2021 году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2023 г.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2024 г.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01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переданные полномочия за счет субвенций </a:t>
                      </a:r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федерального/областного 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18 745,50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15 406,50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14 374,60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13 443,00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755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Содержание главы, аппарата управления, муниципальных учреждений и председателя контрольно-счетной комиссии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78 224,90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84 576,20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74 596,90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74 945,30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8294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выплаты граждан (доплаты к пенсии за выслугу лет и  выплаты Почетным гражданам)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4 212,00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4 212,00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4 212,00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4 212,00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743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непрограммные расходы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101 182,40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104 194,70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93 183,50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92 600,30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522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6607017"/>
              </p:ext>
            </p:extLst>
          </p:nvPr>
        </p:nvGraphicFramePr>
        <p:xfrm>
          <a:off x="914400" y="3058757"/>
          <a:ext cx="10162903" cy="3684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4755" name="TextBox 19"/>
          <p:cNvSpPr txBox="1">
            <a:spLocks noChangeArrowheads="1"/>
          </p:cNvSpPr>
          <p:nvPr/>
        </p:nvSpPr>
        <p:spPr bwMode="auto">
          <a:xfrm>
            <a:off x="10727417" y="823229"/>
            <a:ext cx="1203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chemeClr val="tx1"/>
                </a:solidFill>
                <a:latin typeface="Gill Sans MT" pitchFamily="34" charset="0"/>
              </a:rPr>
              <a:t>тыс. руб.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652067"/>
              </p:ext>
            </p:extLst>
          </p:nvPr>
        </p:nvGraphicFramePr>
        <p:xfrm>
          <a:off x="261255" y="1207870"/>
          <a:ext cx="11669487" cy="1834546"/>
        </p:xfrm>
        <a:graphic>
          <a:graphicData uri="http://schemas.openxmlformats.org/drawingml/2006/table">
            <a:tbl>
              <a:tblPr/>
              <a:tblGrid>
                <a:gridCol w="2334113"/>
                <a:gridCol w="2563333"/>
                <a:gridCol w="2563333"/>
                <a:gridCol w="1676025"/>
                <a:gridCol w="2532683"/>
              </a:tblGrid>
              <a:tr h="8210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Cyr" panose="020B0604020202020204" pitchFamily="34" charset="0"/>
                        </a:rPr>
                        <a:t>Наименование</a:t>
                      </a:r>
                    </a:p>
                  </a:txBody>
                  <a:tcPr marL="9526" marR="9526" marT="95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Cyr" panose="020B0604020202020204" pitchFamily="34" charset="0"/>
                        </a:rPr>
                        <a:t>Объем муниципального долга на начало года</a:t>
                      </a:r>
                    </a:p>
                  </a:txBody>
                  <a:tcPr marL="9526" marR="9526" marT="95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Cyr" panose="020B0604020202020204" pitchFamily="34" charset="0"/>
                        </a:rPr>
                        <a:t>Привлечение заемных средств</a:t>
                      </a:r>
                    </a:p>
                  </a:txBody>
                  <a:tcPr marL="9526" marR="9526" marT="95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Cyr" panose="020B0604020202020204" pitchFamily="34" charset="0"/>
                        </a:rPr>
                        <a:t>Погашение долга</a:t>
                      </a:r>
                    </a:p>
                  </a:txBody>
                  <a:tcPr marL="9526" marR="9526" marT="95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Cyr" panose="020B0604020202020204" pitchFamily="34" charset="0"/>
                        </a:rPr>
                        <a:t>Объем долга на конец года</a:t>
                      </a:r>
                    </a:p>
                  </a:txBody>
                  <a:tcPr marL="9526" marR="9526" marT="95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</a:tr>
              <a:tr h="2404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2021 </a:t>
                      </a:r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год</a:t>
                      </a:r>
                    </a:p>
                  </a:txBody>
                  <a:tcPr marL="9526" marR="9526" marT="95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6 400,0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6" marR="9526" marT="95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0,0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6" marR="9526" marT="95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2 400,0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6" marR="9526" marT="95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4 000,0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6" marR="9526" marT="95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</a:tr>
              <a:tr h="2499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2022 </a:t>
                      </a:r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год</a:t>
                      </a:r>
                    </a:p>
                  </a:txBody>
                  <a:tcPr marL="9526" marR="9526" marT="95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4000,0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6" marR="9526" marT="95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0,0  </a:t>
                      </a:r>
                    </a:p>
                  </a:txBody>
                  <a:tcPr marL="9526" marR="9526" marT="95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4 000,0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6" marR="9526" marT="95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0,0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6" marR="9526" marT="95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2499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2023 </a:t>
                      </a:r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год</a:t>
                      </a:r>
                    </a:p>
                  </a:txBody>
                  <a:tcPr marL="9526" marR="9526" marT="95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0,0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6" marR="9526" marT="95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0,0  </a:t>
                      </a:r>
                    </a:p>
                  </a:txBody>
                  <a:tcPr marL="9526" marR="9526" marT="95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0,0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6" marR="9526" marT="95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0,0  </a:t>
                      </a:r>
                    </a:p>
                  </a:txBody>
                  <a:tcPr marL="9526" marR="9526" marT="95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</a:tr>
              <a:tr h="2499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2024 </a:t>
                      </a:r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год</a:t>
                      </a:r>
                    </a:p>
                  </a:txBody>
                  <a:tcPr marL="9526" marR="9526" marT="95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Cyr" panose="020B0604020202020204" pitchFamily="34" charset="0"/>
                        </a:rPr>
                        <a:t>0,0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6" marR="9526" marT="95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Cyr" panose="020B0604020202020204" pitchFamily="34" charset="0"/>
                        </a:rPr>
                        <a:t>0,0  </a:t>
                      </a:r>
                    </a:p>
                  </a:txBody>
                  <a:tcPr marL="9526" marR="9526" marT="95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0,0</a:t>
                      </a:r>
                      <a:endParaRPr lang="ru-RU" sz="1600" dirty="0"/>
                    </a:p>
                  </a:txBody>
                  <a:tcPr marL="9526" marR="9526" marT="95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0,0</a:t>
                      </a:r>
                      <a:endParaRPr lang="ru-RU" sz="1600" dirty="0"/>
                    </a:p>
                  </a:txBody>
                  <a:tcPr marL="9526" marR="9526" marT="952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1921986220"/>
              </p:ext>
            </p:extLst>
          </p:nvPr>
        </p:nvGraphicFramePr>
        <p:xfrm>
          <a:off x="4738074" y="4791364"/>
          <a:ext cx="1512168" cy="1122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2533686506"/>
              </p:ext>
            </p:extLst>
          </p:nvPr>
        </p:nvGraphicFramePr>
        <p:xfrm>
          <a:off x="2826237" y="4194271"/>
          <a:ext cx="1512168" cy="1122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071426" y="329189"/>
            <a:ext cx="98488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муниципального долга в 2021-2024 гг.</a:t>
            </a:r>
          </a:p>
        </p:txBody>
      </p:sp>
    </p:spTree>
    <p:extLst>
      <p:ext uri="{BB962C8B-B14F-4D97-AF65-F5344CB8AC3E}">
        <p14:creationId xmlns:p14="http://schemas.microsoft.com/office/powerpoint/2010/main" val="302743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3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695" y="1184595"/>
            <a:ext cx="4118680" cy="222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4" name="TextBox 1"/>
          <p:cNvSpPr txBox="1">
            <a:spLocks noChangeArrowheads="1"/>
          </p:cNvSpPr>
          <p:nvPr/>
        </p:nvSpPr>
        <p:spPr bwMode="auto">
          <a:xfrm>
            <a:off x="6678614" y="3467893"/>
            <a:ext cx="4073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chemeClr val="tx1"/>
                </a:solidFill>
                <a:latin typeface="Calibri" panose="020F0502020204030204" pitchFamily="34" charset="0"/>
              </a:rPr>
              <a:t>Расходы на обслуживание муниципального долга, тыс. руб.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84264" y="1164827"/>
            <a:ext cx="4460875" cy="2323305"/>
          </a:xfrm>
          <a:prstGeom prst="roundRect">
            <a:avLst/>
          </a:prstGeom>
          <a:solidFill>
            <a:srgbClr val="B4DE8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В структуре муниципального долга в 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2021-2024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гг. 100% составляют бюджетные кредиты, полученные из областного бюджета</a:t>
            </a:r>
          </a:p>
        </p:txBody>
      </p:sp>
      <p:pic>
        <p:nvPicPr>
          <p:cNvPr id="76806" name="Picture 11" descr="ÐÐ°ÑÑÐ¸Ð½ÐºÐ¸ Ð¿Ð¾ Ð·Ð°Ð¿ÑÐ¾ÑÑ Ð¼ÑÐ½Ð¸ÑÐ¸Ð¿Ð°Ð»ÑÐ½ÑÐ¹ Ð´Ð¾Ð»Ð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39" y="3607593"/>
            <a:ext cx="4546600" cy="274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3636748"/>
              </p:ext>
            </p:extLst>
          </p:nvPr>
        </p:nvGraphicFramePr>
        <p:xfrm>
          <a:off x="6192839" y="4151313"/>
          <a:ext cx="5246685" cy="252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152525" y="181301"/>
            <a:ext cx="98488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в 2021-2024 гг.</a:t>
            </a:r>
          </a:p>
        </p:txBody>
      </p:sp>
    </p:spTree>
    <p:extLst>
      <p:ext uri="{BB962C8B-B14F-4D97-AF65-F5344CB8AC3E}">
        <p14:creationId xmlns:p14="http://schemas.microsoft.com/office/powerpoint/2010/main" val="44224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288213" y="4070351"/>
            <a:ext cx="40338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/>
              <a:t>Верхний предел </a:t>
            </a:r>
          </a:p>
          <a:p>
            <a:pPr algn="ctr">
              <a:defRPr/>
            </a:pPr>
            <a:r>
              <a:rPr lang="ru-RU" sz="1600" b="1" dirty="0"/>
              <a:t>муниципального долга, тыс. руб.</a:t>
            </a:r>
          </a:p>
        </p:txBody>
      </p:sp>
      <p:pic>
        <p:nvPicPr>
          <p:cNvPr id="77828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75" y="1462088"/>
            <a:ext cx="4127500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894707"/>
              </p:ext>
            </p:extLst>
          </p:nvPr>
        </p:nvGraphicFramePr>
        <p:xfrm>
          <a:off x="7624763" y="4956572"/>
          <a:ext cx="3162300" cy="1411288"/>
        </p:xfrm>
        <a:graphic>
          <a:graphicData uri="http://schemas.openxmlformats.org/drawingml/2006/table">
            <a:tbl>
              <a:tblPr/>
              <a:tblGrid>
                <a:gridCol w="1822438"/>
                <a:gridCol w="1339862"/>
              </a:tblGrid>
              <a:tr h="4951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на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01.01.202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4 000,0  </a:t>
                      </a:r>
                    </a:p>
                  </a:txBody>
                  <a:tcPr marL="9525" marR="9525" marT="9526" marB="0" anchor="ctr">
                    <a:lnL>
                      <a:noFill/>
                    </a:lnL>
                    <a:lnR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</a:tr>
              <a:tr h="4951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на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01.01.202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0,0  </a:t>
                      </a:r>
                    </a:p>
                  </a:txBody>
                  <a:tcPr marL="9525" marR="9525" marT="9526" marB="0" anchor="ctr">
                    <a:lnL>
                      <a:noFill/>
                    </a:lnL>
                    <a:lnR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на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01.01.202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0,0</a:t>
                      </a:r>
                      <a:endParaRPr lang="ru-RU" sz="1400" dirty="0"/>
                    </a:p>
                  </a:txBody>
                  <a:tcPr marL="9525" marR="9525" marT="9526" marB="0" anchor="ctr">
                    <a:lnL>
                      <a:noFill/>
                    </a:lnL>
                    <a:lnR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A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</a:tr>
            </a:tbl>
          </a:graphicData>
        </a:graphic>
      </p:graphicFrame>
      <p:sp>
        <p:nvSpPr>
          <p:cNvPr id="77846" name="TextBox 11"/>
          <p:cNvSpPr txBox="1">
            <a:spLocks noChangeArrowheads="1"/>
          </p:cNvSpPr>
          <p:nvPr/>
        </p:nvSpPr>
        <p:spPr bwMode="auto">
          <a:xfrm>
            <a:off x="2123282" y="3979864"/>
            <a:ext cx="4033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Предельный объем расходов на обслуживание муниципального долга, тыс. руб.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4673354"/>
              </p:ext>
            </p:extLst>
          </p:nvPr>
        </p:nvGraphicFramePr>
        <p:xfrm>
          <a:off x="1323975" y="4563270"/>
          <a:ext cx="5362575" cy="211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4466387"/>
              </p:ext>
            </p:extLst>
          </p:nvPr>
        </p:nvGraphicFramePr>
        <p:xfrm>
          <a:off x="1083734" y="1101329"/>
          <a:ext cx="5681133" cy="273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01157" y="57416"/>
            <a:ext cx="1056851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Предельный объем и верхний предел муниципального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долга</a:t>
            </a:r>
          </a:p>
          <a:p>
            <a:pPr algn="ctr"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2022-2024 гг.</a:t>
            </a:r>
          </a:p>
          <a:p>
            <a:pPr algn="ctr">
              <a:defRPr/>
            </a:pP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53602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2"/>
          <p:cNvSpPr>
            <a:spLocks noGrp="1"/>
          </p:cNvSpPr>
          <p:nvPr>
            <p:ph idx="1"/>
          </p:nvPr>
        </p:nvSpPr>
        <p:spPr>
          <a:xfrm>
            <a:off x="1919288" y="1916113"/>
            <a:ext cx="8229600" cy="4608512"/>
          </a:xfrm>
        </p:spPr>
        <p:txBody>
          <a:bodyPr rtlCol="0">
            <a:normAutofit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Правительство Нижегородской области</a:t>
            </a:r>
          </a:p>
          <a:p>
            <a:pPr>
              <a:buNone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http://www.government-nnov.ru/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Официальный сайт для размещения информации о государственных и муниципальных учреждениях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None/>
              <a:defRPr/>
            </a:pPr>
            <a:r>
              <a:rPr lang="en-US" u="sng" dirty="0" smtClean="0">
                <a:solidFill>
                  <a:schemeClr val="accent5">
                    <a:lumMod val="50000"/>
                  </a:schemeClr>
                </a:solidFill>
                <a:hlinkClick r:id="rId3"/>
              </a:rPr>
              <a:t>http://bus.gov.ru/public/home.html</a:t>
            </a:r>
            <a:endParaRPr lang="ru-RU" u="sng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Официальный сайт Администрации Дивеевского муниципального округа</a:t>
            </a:r>
          </a:p>
          <a:p>
            <a:pPr>
              <a:buNone/>
              <a:defRPr/>
            </a:pPr>
            <a:r>
              <a:rPr lang="en-US" u="sng" dirty="0" smtClean="0">
                <a:solidFill>
                  <a:srgbClr val="312462"/>
                </a:solidFill>
                <a:uFill>
                  <a:solidFill>
                    <a:schemeClr val="accent5">
                      <a:lumMod val="50000"/>
                    </a:schemeClr>
                  </a:solidFill>
                </a:uFill>
                <a:hlinkClick r:id="rId4" invalidUrl="http:///"/>
              </a:rPr>
              <a:t>http://</a:t>
            </a:r>
            <a:r>
              <a:rPr lang="en-US" u="sng" dirty="0" smtClean="0">
                <a:solidFill>
                  <a:srgbClr val="312462"/>
                </a:solidFill>
                <a:uFill>
                  <a:solidFill>
                    <a:schemeClr val="accent5">
                      <a:lumMod val="50000"/>
                    </a:schemeClr>
                  </a:solidFill>
                </a:uFill>
              </a:rPr>
              <a:t>www.diveevo-adm.ru/</a:t>
            </a:r>
            <a:endParaRPr lang="ru-RU" u="sng" dirty="0" smtClean="0">
              <a:solidFill>
                <a:srgbClr val="312462"/>
              </a:solidFill>
              <a:uFill>
                <a:solidFill>
                  <a:schemeClr val="accent5">
                    <a:lumMod val="50000"/>
                  </a:schemeClr>
                </a:solidFill>
              </a:uFill>
            </a:endParaRPr>
          </a:p>
          <a:p>
            <a:pPr>
              <a:buNone/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 charset="0"/>
              <a:buChar char="•"/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None/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86190" y="375181"/>
            <a:ext cx="786375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 государственные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</a:t>
            </a:r>
          </a:p>
          <a:p>
            <a:pPr algn="ctr">
              <a:defRPr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</a:t>
            </a:r>
          </a:p>
        </p:txBody>
      </p:sp>
    </p:spTree>
    <p:extLst>
      <p:ext uri="{BB962C8B-B14F-4D97-AF65-F5344CB8AC3E}">
        <p14:creationId xmlns:p14="http://schemas.microsoft.com/office/powerpoint/2010/main" val="94733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7" descr="https://sun9-62.userapi.com/impg/Ft6fDcqNnbV8nfF2jOohKuWW5EytcRle99r24Q/CWalCF20BqU.jpg?size=2560x1702&amp;quality=96&amp;sign=b23afa87321a955936a9d113d3022b0d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728" y="0"/>
            <a:ext cx="1224072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2208213" y="4953000"/>
            <a:ext cx="8229600" cy="1944688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ru-RU" sz="2400" b="1" u="sng" dirty="0">
                <a:solidFill>
                  <a:schemeClr val="bg1"/>
                </a:solidFill>
              </a:rPr>
              <a:t>Адрес</a:t>
            </a:r>
            <a:r>
              <a:rPr lang="en-US" sz="2400" b="1" u="sng" dirty="0">
                <a:solidFill>
                  <a:schemeClr val="bg1"/>
                </a:solidFill>
              </a:rPr>
              <a:t>:</a:t>
            </a:r>
            <a:r>
              <a:rPr lang="ru-RU" sz="2400" b="1" dirty="0">
                <a:solidFill>
                  <a:schemeClr val="bg1"/>
                </a:solidFill>
              </a:rPr>
              <a:t> 607320 Нижегородская область, с. Дивеево, ул. Октябрьская, 28 «В».</a:t>
            </a:r>
          </a:p>
          <a:p>
            <a:pPr marL="0" indent="0">
              <a:buNone/>
              <a:defRPr/>
            </a:pPr>
            <a:r>
              <a:rPr lang="ru-RU" sz="2400" b="1" u="sng" dirty="0">
                <a:solidFill>
                  <a:schemeClr val="bg1"/>
                </a:solidFill>
              </a:rPr>
              <a:t>Телефон</a:t>
            </a:r>
            <a:r>
              <a:rPr lang="en-US" sz="2400" b="1" u="sng" dirty="0">
                <a:solidFill>
                  <a:schemeClr val="bg1"/>
                </a:solidFill>
              </a:rPr>
              <a:t>:</a:t>
            </a:r>
            <a:r>
              <a:rPr lang="ru-RU" sz="2400" b="1" dirty="0">
                <a:solidFill>
                  <a:schemeClr val="bg1"/>
                </a:solidFill>
              </a:rPr>
              <a:t> (83134) 4-54-22, </a:t>
            </a:r>
            <a:r>
              <a:rPr lang="ru-RU" sz="2400" b="1" u="sng" dirty="0">
                <a:solidFill>
                  <a:schemeClr val="bg1"/>
                </a:solidFill>
              </a:rPr>
              <a:t>факс</a:t>
            </a:r>
            <a:r>
              <a:rPr lang="en-US" sz="2400" b="1" u="sng" dirty="0">
                <a:solidFill>
                  <a:schemeClr val="bg1"/>
                </a:solidFill>
              </a:rPr>
              <a:t>:</a:t>
            </a:r>
            <a:r>
              <a:rPr lang="ru-RU" sz="2400" b="1" dirty="0">
                <a:solidFill>
                  <a:schemeClr val="bg1"/>
                </a:solidFill>
              </a:rPr>
              <a:t> (83134) 4-54-23.</a:t>
            </a:r>
          </a:p>
          <a:p>
            <a:pPr marL="0" indent="0">
              <a:buNone/>
              <a:defRPr/>
            </a:pPr>
            <a:r>
              <a:rPr lang="ru-RU" sz="2400" b="1" u="sng" dirty="0">
                <a:solidFill>
                  <a:schemeClr val="bg1"/>
                </a:solidFill>
              </a:rPr>
              <a:t>Адрес электронной почты</a:t>
            </a:r>
            <a:r>
              <a:rPr lang="en-US" sz="2400" b="1" u="sng" dirty="0">
                <a:solidFill>
                  <a:schemeClr val="bg1"/>
                </a:solidFill>
              </a:rPr>
              <a:t>:</a:t>
            </a:r>
            <a:r>
              <a:rPr lang="en-US" sz="2400" b="1" dirty="0">
                <a:solidFill>
                  <a:schemeClr val="bg1"/>
                </a:solidFill>
              </a:rPr>
              <a:t>  div_finotdel@sinn.ru</a:t>
            </a:r>
          </a:p>
          <a:p>
            <a:pPr>
              <a:buFont typeface="Arial" charset="0"/>
              <a:buChar char="•"/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None/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44705" y="136159"/>
            <a:ext cx="76783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 финансового управления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191431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split orient="vert"/>
      </p:transition>
    </mc:Choice>
    <mc:Fallback xmlns="">
      <p:transition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Апекс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Апекс">
    <a:fillStyleLst>
      <a:solidFill>
        <a:schemeClr val="phClr"/>
      </a:solidFill>
      <a:gradFill rotWithShape="1">
        <a:gsLst>
          <a:gs pos="20000">
            <a:schemeClr val="phClr">
              <a:tint val="9000"/>
            </a:schemeClr>
          </a:gs>
          <a:gs pos="100000">
            <a:schemeClr val="phClr">
              <a:tint val="70000"/>
              <a:satMod val="100000"/>
            </a:schemeClr>
          </a:gs>
        </a:gsLst>
        <a:path path="circle">
          <a:fillToRect l="-15000" t="-15000" r="115000" b="115000"/>
        </a:path>
      </a:gradFill>
      <a:gradFill rotWithShape="1">
        <a:gsLst>
          <a:gs pos="0">
            <a:schemeClr val="phClr">
              <a:shade val="60000"/>
            </a:schemeClr>
          </a:gs>
          <a:gs pos="33000">
            <a:schemeClr val="phClr">
              <a:tint val="86500"/>
            </a:schemeClr>
          </a:gs>
          <a:gs pos="46750">
            <a:schemeClr val="phClr">
              <a:tint val="71000"/>
              <a:satMod val="112000"/>
            </a:schemeClr>
          </a:gs>
          <a:gs pos="53000">
            <a:schemeClr val="phClr">
              <a:tint val="71000"/>
              <a:satMod val="112000"/>
            </a:schemeClr>
          </a:gs>
          <a:gs pos="68000">
            <a:schemeClr val="phClr">
              <a:tint val="86000"/>
            </a:schemeClr>
          </a:gs>
          <a:gs pos="100000">
            <a:schemeClr val="phClr">
              <a:shade val="60000"/>
            </a:schemeClr>
          </a:gs>
        </a:gsLst>
        <a:lin ang="8350000" scaled="1"/>
      </a:gradFill>
    </a:fillStyleLst>
    <a:lnStyleLst>
      <a:ln w="9525" cap="flat" cmpd="sng" algn="ctr">
        <a:solidFill>
          <a:schemeClr val="phClr">
            <a:shade val="48000"/>
            <a:satMod val="11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130000" dist="101600" dir="2700000" algn="tl" rotWithShape="0">
            <a:srgbClr val="000000">
              <a:alpha val="350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</a:schemeClr>
          </a:gs>
          <a:gs pos="100000">
            <a:schemeClr val="phClr">
              <a:shade val="45000"/>
              <a:satMod val="120000"/>
            </a:schemeClr>
          </a:gs>
        </a:gsLst>
        <a:path path="circle">
          <a:fillToRect r="100000" b="100000"/>
        </a:path>
      </a:gradFill>
      <a:blipFill>
        <a:blip xmlns:r="http://schemas.openxmlformats.org/officeDocument/2006/relationships" r:embed="rId1">
          <a:duotone>
            <a:schemeClr val="phClr">
              <a:shade val="3000"/>
              <a:satMod val="110000"/>
            </a:schemeClr>
            <a:schemeClr val="phClr">
              <a:tint val="60000"/>
              <a:satMod val="425000"/>
            </a:schemeClr>
          </a:duotone>
        </a:blip>
        <a:stretch>
          <a:fillRect/>
        </a:stretch>
      </a:blipFill>
    </a:bgFillStyleLst>
  </a:fmtScheme>
</a:themeOverride>
</file>

<file path=ppt/theme/themeOverride2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Апекс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Апекс">
    <a:fillStyleLst>
      <a:solidFill>
        <a:schemeClr val="phClr"/>
      </a:solidFill>
      <a:gradFill rotWithShape="1">
        <a:gsLst>
          <a:gs pos="20000">
            <a:schemeClr val="phClr">
              <a:tint val="9000"/>
            </a:schemeClr>
          </a:gs>
          <a:gs pos="100000">
            <a:schemeClr val="phClr">
              <a:tint val="70000"/>
              <a:satMod val="100000"/>
            </a:schemeClr>
          </a:gs>
        </a:gsLst>
        <a:path path="circle">
          <a:fillToRect l="-15000" t="-15000" r="115000" b="115000"/>
        </a:path>
      </a:gradFill>
      <a:gradFill rotWithShape="1">
        <a:gsLst>
          <a:gs pos="0">
            <a:schemeClr val="phClr">
              <a:shade val="60000"/>
            </a:schemeClr>
          </a:gs>
          <a:gs pos="33000">
            <a:schemeClr val="phClr">
              <a:tint val="86500"/>
            </a:schemeClr>
          </a:gs>
          <a:gs pos="46750">
            <a:schemeClr val="phClr">
              <a:tint val="71000"/>
              <a:satMod val="112000"/>
            </a:schemeClr>
          </a:gs>
          <a:gs pos="53000">
            <a:schemeClr val="phClr">
              <a:tint val="71000"/>
              <a:satMod val="112000"/>
            </a:schemeClr>
          </a:gs>
          <a:gs pos="68000">
            <a:schemeClr val="phClr">
              <a:tint val="86000"/>
            </a:schemeClr>
          </a:gs>
          <a:gs pos="100000">
            <a:schemeClr val="phClr">
              <a:shade val="60000"/>
            </a:schemeClr>
          </a:gs>
        </a:gsLst>
        <a:lin ang="8350000" scaled="1"/>
      </a:gradFill>
    </a:fillStyleLst>
    <a:lnStyleLst>
      <a:ln w="9525" cap="flat" cmpd="sng" algn="ctr">
        <a:solidFill>
          <a:schemeClr val="phClr">
            <a:shade val="48000"/>
            <a:satMod val="11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130000" dist="101600" dir="2700000" algn="tl" rotWithShape="0">
            <a:srgbClr val="000000">
              <a:alpha val="350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</a:schemeClr>
          </a:gs>
          <a:gs pos="100000">
            <a:schemeClr val="phClr">
              <a:shade val="45000"/>
              <a:satMod val="120000"/>
            </a:schemeClr>
          </a:gs>
        </a:gsLst>
        <a:path path="circle">
          <a:fillToRect r="100000" b="100000"/>
        </a:path>
      </a:gradFill>
      <a:blipFill>
        <a:blip xmlns:r="http://schemas.openxmlformats.org/officeDocument/2006/relationships" r:embed="rId1">
          <a:duotone>
            <a:schemeClr val="phClr">
              <a:shade val="3000"/>
              <a:satMod val="110000"/>
            </a:schemeClr>
            <a:schemeClr val="phClr">
              <a:tint val="60000"/>
              <a:satMod val="425000"/>
            </a:schemeClr>
          </a:duotone>
        </a:blip>
        <a:stretch>
          <a:fillRect/>
        </a:stretch>
      </a:blip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2235</TotalTime>
  <Words>6039</Words>
  <Application>Microsoft Office PowerPoint</Application>
  <PresentationFormat>Широкоэкранный</PresentationFormat>
  <Paragraphs>1676</Paragraphs>
  <Slides>53</Slides>
  <Notes>12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2" baseType="lpstr">
      <vt:lpstr>Arial</vt:lpstr>
      <vt:lpstr>Arial Cyr</vt:lpstr>
      <vt:lpstr>Calibri</vt:lpstr>
      <vt:lpstr>Calibri Light</vt:lpstr>
      <vt:lpstr>Gill Sans MT</vt:lpstr>
      <vt:lpstr>Times New Roman</vt:lpstr>
      <vt:lpstr>Wingdings</vt:lpstr>
      <vt:lpstr>Wingdings 3</vt:lpstr>
      <vt:lpstr>Office Theme</vt:lpstr>
      <vt:lpstr>Презентация PowerPoint</vt:lpstr>
      <vt:lpstr>Содержание</vt:lpstr>
      <vt:lpstr>Содержание</vt:lpstr>
      <vt:lpstr>Содержание</vt:lpstr>
      <vt:lpstr>Содержание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Учетная запись Майкрософт</cp:lastModifiedBy>
  <cp:revision>193</cp:revision>
  <cp:lastPrinted>2022-04-05T05:19:40Z</cp:lastPrinted>
  <dcterms:created xsi:type="dcterms:W3CDTF">2020-01-15T14:09:40Z</dcterms:created>
  <dcterms:modified xsi:type="dcterms:W3CDTF">2022-04-05T06:22:14Z</dcterms:modified>
</cp:coreProperties>
</file>