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theme/themeOverride11.xml" ContentType="application/vnd.openxmlformats-officedocument.themeOverride+xml"/>
  <Override PartName="/ppt/charts/chart14.xml" ContentType="application/vnd.openxmlformats-officedocument.drawingml.chart+xml"/>
  <Override PartName="/ppt/theme/themeOverride12.xml" ContentType="application/vnd.openxmlformats-officedocument.themeOverride+xml"/>
  <Override PartName="/ppt/charts/chart15.xml" ContentType="application/vnd.openxmlformats-officedocument.drawingml.chart+xml"/>
  <Override PartName="/ppt/theme/themeOverride13.xml" ContentType="application/vnd.openxmlformats-officedocument.themeOverride+xml"/>
  <Override PartName="/ppt/charts/chart16.xml" ContentType="application/vnd.openxmlformats-officedocument.drawingml.chart+xml"/>
  <Override PartName="/ppt/theme/themeOverride14.xml" ContentType="application/vnd.openxmlformats-officedocument.themeOverride+xml"/>
  <Override PartName="/ppt/charts/chart17.xml" ContentType="application/vnd.openxmlformats-officedocument.drawingml.chart+xml"/>
  <Override PartName="/ppt/theme/themeOverride15.xml" ContentType="application/vnd.openxmlformats-officedocument.themeOverride+xml"/>
  <Override PartName="/ppt/notesSlides/notesSlide9.xml" ContentType="application/vnd.openxmlformats-officedocument.presentationml.notesSlide+xml"/>
  <Override PartName="/ppt/charts/chart18.xml" ContentType="application/vnd.openxmlformats-officedocument.drawingml.chart+xml"/>
  <Override PartName="/ppt/theme/themeOverride16.xml" ContentType="application/vnd.openxmlformats-officedocument.themeOverride+xml"/>
  <Override PartName="/ppt/charts/chart19.xml" ContentType="application/vnd.openxmlformats-officedocument.drawingml.chart+xml"/>
  <Override PartName="/ppt/theme/themeOverride17.xml" ContentType="application/vnd.openxmlformats-officedocument.themeOverride+xml"/>
  <Override PartName="/ppt/charts/chart20.xml" ContentType="application/vnd.openxmlformats-officedocument.drawingml.chart+xml"/>
  <Override PartName="/ppt/theme/themeOverride18.xml" ContentType="application/vnd.openxmlformats-officedocument.themeOverr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drawings/drawing1.xml" ContentType="application/vnd.openxmlformats-officedocument.drawingml.chartshapes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282" r:id="rId2"/>
    <p:sldId id="283" r:id="rId3"/>
    <p:sldId id="284" r:id="rId4"/>
    <p:sldId id="285" r:id="rId5"/>
    <p:sldId id="287" r:id="rId6"/>
    <p:sldId id="288" r:id="rId7"/>
    <p:sldId id="289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319" r:id="rId16"/>
    <p:sldId id="320" r:id="rId17"/>
    <p:sldId id="321" r:id="rId18"/>
    <p:sldId id="301" r:id="rId19"/>
    <p:sldId id="302" r:id="rId20"/>
    <p:sldId id="303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38" r:id="rId50"/>
    <p:sldId id="339" r:id="rId51"/>
    <p:sldId id="340" r:id="rId52"/>
    <p:sldId id="341" r:id="rId53"/>
    <p:sldId id="342" r:id="rId54"/>
    <p:sldId id="343" r:id="rId55"/>
    <p:sldId id="344" r:id="rId56"/>
    <p:sldId id="345" r:id="rId57"/>
    <p:sldId id="346" r:id="rId58"/>
    <p:sldId id="347" r:id="rId59"/>
    <p:sldId id="348" r:id="rId60"/>
    <p:sldId id="349" r:id="rId61"/>
    <p:sldId id="350" r:id="rId62"/>
    <p:sldId id="351" r:id="rId63"/>
    <p:sldId id="352" r:id="rId64"/>
    <p:sldId id="353" r:id="rId65"/>
    <p:sldId id="354" r:id="rId66"/>
    <p:sldId id="317" r:id="rId67"/>
    <p:sldId id="318" r:id="rId68"/>
  </p:sldIdLst>
  <p:sldSz cx="9144000" cy="6858000" type="screen4x3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75"/>
    <a:srgbClr val="CC0066"/>
    <a:srgbClr val="FF0000"/>
    <a:srgbClr val="660066"/>
    <a:srgbClr val="FFCC66"/>
    <a:srgbClr val="CCFF66"/>
    <a:srgbClr val="FFFF66"/>
    <a:srgbClr val="009999"/>
    <a:srgbClr val="FFCC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61" autoAdjust="0"/>
    <p:restoredTop sz="94660"/>
  </p:normalViewPr>
  <p:slideViewPr>
    <p:cSldViewPr>
      <p:cViewPr varScale="1">
        <p:scale>
          <a:sx n="113" d="100"/>
          <a:sy n="113" d="100"/>
        </p:scale>
        <p:origin x="10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3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4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5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6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7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8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BB1C9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99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5000000000000216E-2"/>
                  <c:y val="-6.481481481481804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92E-2"/>
                  <c:y val="-6.9444444444444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Лист1!$G$1:$H$1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Лист1!$G$2:$H$2</c:f>
              <c:numCache>
                <c:formatCode>General</c:formatCode>
                <c:ptCount val="2"/>
                <c:pt idx="0">
                  <c:v>100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3655216"/>
        <c:axId val="345746000"/>
        <c:axId val="0"/>
      </c:bar3DChart>
      <c:catAx>
        <c:axId val="2236552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45746000"/>
        <c:crosses val="autoZero"/>
        <c:auto val="1"/>
        <c:lblAlgn val="ctr"/>
        <c:lblOffset val="100"/>
        <c:noMultiLvlLbl val="0"/>
      </c:catAx>
      <c:valAx>
        <c:axId val="34574600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2236552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99CC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2222222222222251E-2"/>
                  <c:y val="-4.629629629629652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Лист1!$A$1:$B$1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7340336"/>
        <c:axId val="347310528"/>
        <c:axId val="0"/>
      </c:bar3DChart>
      <c:catAx>
        <c:axId val="3473403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47310528"/>
        <c:crosses val="autoZero"/>
        <c:auto val="1"/>
        <c:lblAlgn val="ctr"/>
        <c:lblOffset val="100"/>
        <c:noMultiLvlLbl val="0"/>
      </c:catAx>
      <c:valAx>
        <c:axId val="3473105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3473403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100" b="1">
                <a:solidFill>
                  <a:schemeClr val="tx1"/>
                </a:solidFill>
              </a:rPr>
              <a:t>Отгружено товаров собственного производства, выполнено работ и услуг собственными силами (млн руб.)</a:t>
            </a:r>
          </a:p>
        </c:rich>
      </c:tx>
      <c:layout>
        <c:manualLayout>
          <c:xMode val="edge"/>
          <c:yMode val="edge"/>
          <c:x val="0.13723585276478123"/>
          <c:y val="3.240755993366938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3926451242201103E-2"/>
          <c:y val="0.25299377359756409"/>
          <c:w val="0.95682088023719847"/>
          <c:h val="0.57155189625195313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'Динамика соц.-экон.развития'!$D$1:$J$1</c:f>
              <c:strCache>
                <c:ptCount val="6"/>
                <c:pt idx="0">
                  <c:v>2022 год отчет</c:v>
                </c:pt>
                <c:pt idx="1">
                  <c:v>2023 год прогноз</c:v>
                </c:pt>
                <c:pt idx="2">
                  <c:v>2023 год отчет</c:v>
                </c:pt>
                <c:pt idx="3">
                  <c:v>2024 год прогноз</c:v>
                </c:pt>
                <c:pt idx="4">
                  <c:v>2025 год прогноз</c:v>
                </c:pt>
                <c:pt idx="5">
                  <c:v>2026 год прогноз</c:v>
                </c:pt>
              </c:strCache>
            </c:strRef>
          </c:cat>
          <c:val>
            <c:numRef>
              <c:f>'Динамика соц.-экон.развития'!$D$2:$J$2</c:f>
              <c:numCache>
                <c:formatCode>#\ ##0.0\ _₽</c:formatCode>
                <c:ptCount val="6"/>
                <c:pt idx="0">
                  <c:v>3451.35</c:v>
                </c:pt>
                <c:pt idx="1">
                  <c:v>3429.2</c:v>
                </c:pt>
                <c:pt idx="2">
                  <c:v>3832.59</c:v>
                </c:pt>
                <c:pt idx="3" formatCode="#\ ##0.0">
                  <c:v>3507.8</c:v>
                </c:pt>
                <c:pt idx="4" formatCode="#\ ##0.0">
                  <c:v>3667.3</c:v>
                </c:pt>
                <c:pt idx="5" formatCode="#\ ##0.0">
                  <c:v>3832.5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5554272"/>
        <c:axId val="345557800"/>
        <c:axId val="0"/>
      </c:bar3DChart>
      <c:catAx>
        <c:axId val="34555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5557800"/>
        <c:crosses val="autoZero"/>
        <c:auto val="1"/>
        <c:lblAlgn val="ctr"/>
        <c:lblOffset val="100"/>
        <c:noMultiLvlLbl val="0"/>
      </c:catAx>
      <c:valAx>
        <c:axId val="3455578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out"/>
        <c:minorTickMark val="none"/>
        <c:tickLblPos val="nextTo"/>
        <c:crossAx val="345554272"/>
        <c:crosses val="autoZero"/>
        <c:crossBetween val="between"/>
        <c:majorUnit val="2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Валовая продукция сельского хозяйства (млн руб.)</a:t>
            </a:r>
          </a:p>
        </c:rich>
      </c:tx>
      <c:layout>
        <c:manualLayout>
          <c:xMode val="edge"/>
          <c:yMode val="edge"/>
          <c:x val="0.18805277619165889"/>
          <c:y val="2.4815071541167372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6195669708626987E-3"/>
          <c:y val="0.26167492940160997"/>
          <c:w val="0.9834510825728433"/>
          <c:h val="0.5324640242523360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'Динамика соц.-экон.развития'!$D$1:$J$1</c:f>
              <c:strCache>
                <c:ptCount val="6"/>
                <c:pt idx="0">
                  <c:v>2022 год отчет</c:v>
                </c:pt>
                <c:pt idx="1">
                  <c:v>2023 год прогноз</c:v>
                </c:pt>
                <c:pt idx="2">
                  <c:v>2023 год отчет</c:v>
                </c:pt>
                <c:pt idx="3">
                  <c:v>2024 год прогноз</c:v>
                </c:pt>
                <c:pt idx="4">
                  <c:v>2025 год прогноз</c:v>
                </c:pt>
                <c:pt idx="5">
                  <c:v>2026 год прогноз</c:v>
                </c:pt>
              </c:strCache>
            </c:strRef>
          </c:cat>
          <c:val>
            <c:numRef>
              <c:f>'Динамика соц.-экон.развития'!$D$4:$J$4</c:f>
              <c:numCache>
                <c:formatCode>#\ ##0.0\ _₽</c:formatCode>
                <c:ptCount val="6"/>
                <c:pt idx="0">
                  <c:v>2934.5</c:v>
                </c:pt>
                <c:pt idx="1">
                  <c:v>3170.2</c:v>
                </c:pt>
                <c:pt idx="2">
                  <c:v>2886.97</c:v>
                </c:pt>
                <c:pt idx="3" formatCode="#\ ##0.0">
                  <c:v>3301.4</c:v>
                </c:pt>
                <c:pt idx="4" formatCode="#\ ##0.0">
                  <c:v>3505.4</c:v>
                </c:pt>
                <c:pt idx="5" formatCode="#\ ##0.0">
                  <c:v>3733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5555448"/>
        <c:axId val="345560544"/>
        <c:axId val="0"/>
      </c:bar3DChart>
      <c:catAx>
        <c:axId val="34555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5560544"/>
        <c:crosses val="autoZero"/>
        <c:auto val="1"/>
        <c:lblAlgn val="ctr"/>
        <c:lblOffset val="100"/>
        <c:noMultiLvlLbl val="0"/>
      </c:catAx>
      <c:valAx>
        <c:axId val="3455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out"/>
        <c:minorTickMark val="none"/>
        <c:tickLblPos val="nextTo"/>
        <c:crossAx val="3455554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Численность работников</a:t>
            </a:r>
            <a:r>
              <a:rPr lang="ru-RU" b="1" baseline="0">
                <a:solidFill>
                  <a:schemeClr val="tx1"/>
                </a:solidFill>
              </a:rPr>
              <a:t> на территории, формирующих ФОТ (тыс.чел.)</a:t>
            </a:r>
            <a:endParaRPr lang="ru-RU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036897385078044"/>
          <c:y val="1.317917731493460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2973597754679736E-2"/>
          <c:y val="0.23801594230771891"/>
          <c:w val="0.93405280449064054"/>
          <c:h val="0.5296638721737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'Динамика соц.-экон.развития'!$D$1</c:f>
              <c:strCache>
                <c:ptCount val="1"/>
                <c:pt idx="0">
                  <c:v>2022 год отчет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'Динамика соц.-экон.развития'!$D$5</c:f>
              <c:numCache>
                <c:formatCode>0</c:formatCode>
                <c:ptCount val="1"/>
                <c:pt idx="0">
                  <c:v>2836</c:v>
                </c:pt>
              </c:numCache>
            </c:numRef>
          </c:val>
        </c:ser>
        <c:ser>
          <c:idx val="1"/>
          <c:order val="1"/>
          <c:tx>
            <c:strRef>
              <c:f>'Динамика соц.-экон.развития'!$E$1</c:f>
              <c:strCache>
                <c:ptCount val="1"/>
                <c:pt idx="0">
                  <c:v>2023 год прогноз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'Динамика соц.-экон.развития'!$E$5</c:f>
              <c:numCache>
                <c:formatCode>0</c:formatCode>
                <c:ptCount val="1"/>
                <c:pt idx="0">
                  <c:v>2705</c:v>
                </c:pt>
              </c:numCache>
            </c:numRef>
          </c:val>
        </c:ser>
        <c:ser>
          <c:idx val="2"/>
          <c:order val="2"/>
          <c:tx>
            <c:strRef>
              <c:f>'Динамика соц.-экон.развития'!$F$1</c:f>
              <c:strCache>
                <c:ptCount val="1"/>
                <c:pt idx="0">
                  <c:v>2023 год отчет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'Динамика соц.-экон.развития'!$F$5</c:f>
              <c:numCache>
                <c:formatCode>0</c:formatCode>
                <c:ptCount val="1"/>
                <c:pt idx="0">
                  <c:v>2862.34</c:v>
                </c:pt>
              </c:numCache>
            </c:numRef>
          </c:val>
        </c:ser>
        <c:ser>
          <c:idx val="3"/>
          <c:order val="3"/>
          <c:tx>
            <c:strRef>
              <c:f>'Динамика соц.-экон.развития'!$G$1</c:f>
              <c:strCache>
                <c:ptCount val="1"/>
                <c:pt idx="0">
                  <c:v>% вып. 2023 г.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val>
            <c:numRef>
              <c:f>'Динамика соц.-экон.развития'!$G$5</c:f>
            </c:numRef>
          </c:val>
        </c:ser>
        <c:ser>
          <c:idx val="4"/>
          <c:order val="4"/>
          <c:tx>
            <c:strRef>
              <c:f>'Динамика соц.-экон.развития'!$H$1</c:f>
              <c:strCache>
                <c:ptCount val="1"/>
                <c:pt idx="0">
                  <c:v>2024 год прогноз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'Динамика соц.-экон.развития'!$H$5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ser>
          <c:idx val="5"/>
          <c:order val="5"/>
          <c:tx>
            <c:strRef>
              <c:f>'Динамика соц.-экон.развития'!$I$1</c:f>
              <c:strCache>
                <c:ptCount val="1"/>
                <c:pt idx="0">
                  <c:v>2025 год прогноз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'Динамика соц.-экон.развития'!$I$5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ser>
          <c:idx val="6"/>
          <c:order val="6"/>
          <c:tx>
            <c:strRef>
              <c:f>'Динамика соц.-экон.развития'!$J$1</c:f>
              <c:strCache>
                <c:ptCount val="1"/>
                <c:pt idx="0">
                  <c:v>2026 год прогноз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'Динамика соц.-экон.развития'!$J$5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558192"/>
        <c:axId val="345558584"/>
      </c:barChart>
      <c:catAx>
        <c:axId val="345558192"/>
        <c:scaling>
          <c:orientation val="minMax"/>
        </c:scaling>
        <c:delete val="1"/>
        <c:axPos val="b"/>
        <c:majorTickMark val="out"/>
        <c:minorTickMark val="none"/>
        <c:tickLblPos val="nextTo"/>
        <c:crossAx val="345558584"/>
        <c:crosses val="autoZero"/>
        <c:auto val="1"/>
        <c:lblAlgn val="ctr"/>
        <c:lblOffset val="100"/>
        <c:noMultiLvlLbl val="0"/>
      </c:catAx>
      <c:valAx>
        <c:axId val="345558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crossAx val="3455581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Фонд заработной платы (млн руб.)</a:t>
            </a:r>
          </a:p>
        </c:rich>
      </c:tx>
      <c:layout>
        <c:manualLayout>
          <c:xMode val="edge"/>
          <c:yMode val="edge"/>
          <c:x val="0.1158936210321776"/>
          <c:y val="1.6993698572488565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'Динамика соц.-экон.развития'!$D$1</c:f>
              <c:strCache>
                <c:ptCount val="1"/>
                <c:pt idx="0">
                  <c:v>2022 год отчет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соц.-экон.развития'!$D$5</c:f>
              <c:numCache>
                <c:formatCode>0</c:formatCode>
                <c:ptCount val="1"/>
                <c:pt idx="0">
                  <c:v>2836</c:v>
                </c:pt>
              </c:numCache>
            </c:numRef>
          </c:val>
        </c:ser>
        <c:ser>
          <c:idx val="1"/>
          <c:order val="1"/>
          <c:tx>
            <c:strRef>
              <c:f>'Динамика соц.-экон.развития'!$E$1</c:f>
              <c:strCache>
                <c:ptCount val="1"/>
                <c:pt idx="0">
                  <c:v>2023 год прогноз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соц.-экон.развития'!$E$5</c:f>
              <c:numCache>
                <c:formatCode>0</c:formatCode>
                <c:ptCount val="1"/>
                <c:pt idx="0">
                  <c:v>2705</c:v>
                </c:pt>
              </c:numCache>
            </c:numRef>
          </c:val>
        </c:ser>
        <c:ser>
          <c:idx val="2"/>
          <c:order val="2"/>
          <c:tx>
            <c:strRef>
              <c:f>'Динамика соц.-экон.развития'!$F$1</c:f>
              <c:strCache>
                <c:ptCount val="1"/>
                <c:pt idx="0">
                  <c:v>2023 год отчет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соц.-экон.развития'!$F$5</c:f>
              <c:numCache>
                <c:formatCode>0</c:formatCode>
                <c:ptCount val="1"/>
                <c:pt idx="0">
                  <c:v>2862.34</c:v>
                </c:pt>
              </c:numCache>
            </c:numRef>
          </c:val>
        </c:ser>
        <c:ser>
          <c:idx val="3"/>
          <c:order val="3"/>
          <c:tx>
            <c:strRef>
              <c:f>'Динамика соц.-экон.развития'!$G$1</c:f>
              <c:strCache>
                <c:ptCount val="1"/>
                <c:pt idx="0">
                  <c:v>% вып. 2023 г.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соц.-экон.развития'!$G$5</c:f>
            </c:numRef>
          </c:val>
        </c:ser>
        <c:ser>
          <c:idx val="4"/>
          <c:order val="4"/>
          <c:tx>
            <c:strRef>
              <c:f>'Динамика соц.-экон.развития'!$H$1</c:f>
              <c:strCache>
                <c:ptCount val="1"/>
                <c:pt idx="0">
                  <c:v>2024 год прогноз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соц.-экон.развития'!$H$5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ser>
          <c:idx val="5"/>
          <c:order val="5"/>
          <c:tx>
            <c:strRef>
              <c:f>'Динамика соц.-экон.развития'!$I$1</c:f>
              <c:strCache>
                <c:ptCount val="1"/>
                <c:pt idx="0">
                  <c:v>2025 год прогноз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соц.-экон.развития'!$I$5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ser>
          <c:idx val="6"/>
          <c:order val="6"/>
          <c:tx>
            <c:strRef>
              <c:f>'Динамика соц.-экон.развития'!$J$1</c:f>
              <c:strCache>
                <c:ptCount val="1"/>
                <c:pt idx="0">
                  <c:v>2026 год прогноз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</c:formatCode>
                <c:ptCount val="1"/>
                <c:pt idx="0">
                  <c:v>1638.8</c:v>
                </c:pt>
              </c:numCache>
            </c:numRef>
          </c:cat>
          <c:val>
            <c:numRef>
              <c:f>'Динамика соц.-экон.развития'!$J$5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243272"/>
        <c:axId val="345241312"/>
      </c:barChart>
      <c:catAx>
        <c:axId val="345243272"/>
        <c:scaling>
          <c:orientation val="minMax"/>
        </c:scaling>
        <c:delete val="1"/>
        <c:axPos val="b"/>
        <c:numFmt formatCode="#\ ##0.0" sourceLinked="1"/>
        <c:majorTickMark val="out"/>
        <c:minorTickMark val="none"/>
        <c:tickLblPos val="nextTo"/>
        <c:crossAx val="345241312"/>
        <c:crosses val="autoZero"/>
        <c:auto val="1"/>
        <c:lblAlgn val="ctr"/>
        <c:lblOffset val="100"/>
        <c:noMultiLvlLbl val="0"/>
      </c:catAx>
      <c:valAx>
        <c:axId val="3452413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crossAx val="3452432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Осн.параметры!$A$3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297FD5">
                <a:lumMod val="75000"/>
              </a:srgb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2.0173766705478692E-2"/>
                  <c:y val="-1.4137212594364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8819666722112378E-2"/>
                  <c:y val="-1.4137212594364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88196667221123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6459000166337133E-3"/>
                  <c:y val="-4.7124041981213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2022 г.</c:v>
                </c:pt>
                <c:pt idx="1">
                  <c:v>Первонач.план 2023 г.</c:v>
                </c:pt>
                <c:pt idx="2">
                  <c:v>Уточн.план 2023 г.</c:v>
                </c:pt>
                <c:pt idx="3">
                  <c:v>Факт 2023 г.</c:v>
                </c:pt>
              </c:strCache>
            </c:strRef>
          </c:cat>
          <c:val>
            <c:numRef>
              <c:f>Осн.параметры!$B$3:$E$3</c:f>
              <c:numCache>
                <c:formatCode>#\ ##0.0\ _₽;\-#\ ##0.0\ _₽</c:formatCode>
                <c:ptCount val="4"/>
                <c:pt idx="0">
                  <c:v>1396.1</c:v>
                </c:pt>
                <c:pt idx="1">
                  <c:v>786.8</c:v>
                </c:pt>
                <c:pt idx="2">
                  <c:v>1468.2</c:v>
                </c:pt>
                <c:pt idx="3">
                  <c:v>1427.9</c:v>
                </c:pt>
              </c:numCache>
            </c:numRef>
          </c:val>
        </c:ser>
        <c:ser>
          <c:idx val="1"/>
          <c:order val="1"/>
          <c:tx>
            <c:strRef>
              <c:f>Осн.параметры!$A$4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CC66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4.0347533410957329E-2"/>
                  <c:y val="-1.4137212594364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70163339432356E-2"/>
                  <c:y val="-9.424808396242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8819666722112378E-2"/>
                  <c:y val="-1.8849616792485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7639333444224755E-2"/>
                  <c:y val="-1.8849616792485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2022 г.</c:v>
                </c:pt>
                <c:pt idx="1">
                  <c:v>Первонач.план 2023 г.</c:v>
                </c:pt>
                <c:pt idx="2">
                  <c:v>Уточн.план 2023 г.</c:v>
                </c:pt>
                <c:pt idx="3">
                  <c:v>Факт 2023 г.</c:v>
                </c:pt>
              </c:strCache>
            </c:strRef>
          </c:cat>
          <c:val>
            <c:numRef>
              <c:f>Осн.параметры!$B$4:$E$4</c:f>
              <c:numCache>
                <c:formatCode>#\ ##0.0\ _₽;\-#\ ##0.0\ _₽</c:formatCode>
                <c:ptCount val="4"/>
                <c:pt idx="0">
                  <c:v>1404.9</c:v>
                </c:pt>
                <c:pt idx="1">
                  <c:v>791.3</c:v>
                </c:pt>
                <c:pt idx="2">
                  <c:v>1499.8</c:v>
                </c:pt>
                <c:pt idx="3">
                  <c:v>1412.3</c:v>
                </c:pt>
              </c:numCache>
            </c:numRef>
          </c:val>
        </c:ser>
        <c:ser>
          <c:idx val="2"/>
          <c:order val="2"/>
          <c:tx>
            <c:strRef>
              <c:f>Осн.параметры!$A$5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rgbClr val="9D90A0">
                <a:lumMod val="60000"/>
                <a:lumOff val="40000"/>
              </a:srgb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8819666722112378E-2"/>
                  <c:y val="0.12723491334927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179663749241045E-2"/>
                  <c:y val="0.107649773751820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5558329043001609E-2"/>
                  <c:y val="0.10989247737165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4359761366093887E-2"/>
                  <c:y val="-1.3456221718977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2022 г.</c:v>
                </c:pt>
                <c:pt idx="1">
                  <c:v>Первонач.план 2023 г.</c:v>
                </c:pt>
                <c:pt idx="2">
                  <c:v>Уточн.план 2023 г.</c:v>
                </c:pt>
                <c:pt idx="3">
                  <c:v>Факт 2023 г.</c:v>
                </c:pt>
              </c:strCache>
            </c:strRef>
          </c:cat>
          <c:val>
            <c:numRef>
              <c:f>Осн.параметры!$B$5:$E$5</c:f>
              <c:numCache>
                <c:formatCode>#\ ##0.0\ _₽;\-#\ ##0.0\ _₽</c:formatCode>
                <c:ptCount val="4"/>
                <c:pt idx="0">
                  <c:v>-8.8000000000000007</c:v>
                </c:pt>
                <c:pt idx="1">
                  <c:v>-4.5</c:v>
                </c:pt>
                <c:pt idx="2">
                  <c:v>-31.5</c:v>
                </c:pt>
                <c:pt idx="3">
                  <c:v>15.6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shape val="box"/>
        <c:axId val="454314400"/>
        <c:axId val="454312440"/>
        <c:axId val="0"/>
      </c:bar3DChart>
      <c:catAx>
        <c:axId val="45431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12440"/>
        <c:crosses val="autoZero"/>
        <c:auto val="1"/>
        <c:lblAlgn val="ctr"/>
        <c:lblOffset val="100"/>
        <c:noMultiLvlLbl val="0"/>
      </c:catAx>
      <c:valAx>
        <c:axId val="45431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;\-#\ 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144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u="sng">
                <a:solidFill>
                  <a:schemeClr val="tx1"/>
                </a:solidFill>
              </a:rPr>
              <a:t>2022 год</a:t>
            </a:r>
          </a:p>
        </c:rich>
      </c:tx>
      <c:layout>
        <c:manualLayout>
          <c:xMode val="edge"/>
          <c:yMode val="edge"/>
          <c:x val="0.36329630158483162"/>
          <c:y val="8.46620949359074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588E-2"/>
                  <c:y val="9.183435403907844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Лист2!$C$4:$C$6</c:f>
              <c:numCache>
                <c:formatCode>_-* #\ ##0.0\ _₽_-;\-* #\ ##0.0\ _₽_-;_-* "-"?\ _₽_-;_-@_-</c:formatCode>
                <c:ptCount val="3"/>
                <c:pt idx="0">
                  <c:v>294830.3</c:v>
                </c:pt>
                <c:pt idx="1">
                  <c:v>24060.2</c:v>
                </c:pt>
                <c:pt idx="2">
                  <c:v>1077170.5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u="sng" dirty="0">
                <a:solidFill>
                  <a:schemeClr val="tx1"/>
                </a:solidFill>
              </a:rPr>
              <a:t>2023 год</a:t>
            </a:r>
          </a:p>
        </c:rich>
      </c:tx>
      <c:layout>
        <c:manualLayout>
          <c:xMode val="edge"/>
          <c:yMode val="edge"/>
          <c:x val="0.35906869262808994"/>
          <c:y val="7.9791799657073156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588E-2"/>
                  <c:y val="9.183435403907844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Лист2!$C$4:$C$6</c:f>
              <c:numCache>
                <c:formatCode>_-* #\ ##0.0\ _₽_-;\-* #\ ##0.0\ _₽_-;_-* "-"?\ _₽_-;_-@_-</c:formatCode>
                <c:ptCount val="3"/>
                <c:pt idx="0">
                  <c:v>259220.3</c:v>
                </c:pt>
                <c:pt idx="1">
                  <c:v>39622.1</c:v>
                </c:pt>
                <c:pt idx="2">
                  <c:v>1129040.6000000001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u="sng">
                <a:solidFill>
                  <a:schemeClr val="tx1"/>
                </a:solidFill>
              </a:rPr>
              <a:t>2024 год (план)</a:t>
            </a:r>
          </a:p>
        </c:rich>
      </c:tx>
      <c:layout>
        <c:manualLayout>
          <c:xMode val="edge"/>
          <c:yMode val="edge"/>
          <c:x val="0.25590367325487545"/>
          <c:y val="9.0807285676378413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588E-2"/>
                  <c:y val="9.183435403907844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Лист2!$D$4:$D$6</c:f>
              <c:numCache>
                <c:formatCode>_-* #\ ##0.0\ _₽_-;\-* #\ ##0.0\ _₽_-;_-* "-"?\ _₽_-;_-@_-</c:formatCode>
                <c:ptCount val="3"/>
                <c:pt idx="0">
                  <c:v>248619.5</c:v>
                </c:pt>
                <c:pt idx="1">
                  <c:v>18091.8</c:v>
                </c:pt>
                <c:pt idx="2">
                  <c:v>744479.6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0"/>
      <c:perspective val="5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Осн.параметры!$G$3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0"/>
                  <c:y val="-4.6471912760144372E-3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7825997475690312E-3"/>
                  <c:y val="-2.3235956380072186E-3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369498106767736E-3"/>
                  <c:y val="0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5054247160152663E-3"/>
                  <c:y val="2.3235956380071331E-3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090402523581165E-2"/>
                      <c:h val="6.0866679217742317E-2"/>
                    </c:manualLayout>
                  </c15:layout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2024 г.</c:v>
                </c:pt>
                <c:pt idx="3">
                  <c:v>Прогноз 2025 г.</c:v>
                </c:pt>
              </c:strCache>
            </c:strRef>
          </c:cat>
          <c:val>
            <c:numRef>
              <c:f>Осн.параметры!$H$3:$K$3</c:f>
              <c:numCache>
                <c:formatCode>_-* #\ ##0.0\ _₽_-;\-* #\ ##0.0\ _₽_-;_-* "-"?\ _₽_-;_-@_-</c:formatCode>
                <c:ptCount val="4"/>
                <c:pt idx="0">
                  <c:v>294.8</c:v>
                </c:pt>
                <c:pt idx="1">
                  <c:v>248.6</c:v>
                </c:pt>
                <c:pt idx="2">
                  <c:v>265.2</c:v>
                </c:pt>
                <c:pt idx="3">
                  <c:v>281.39999999999998</c:v>
                </c:pt>
              </c:numCache>
            </c:numRef>
          </c:val>
        </c:ser>
        <c:ser>
          <c:idx val="1"/>
          <c:order val="1"/>
          <c:tx>
            <c:strRef>
              <c:f>Осн.параметры!$G$4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-4.038485705595553E-3"/>
                  <c:y val="-4.94486766208040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2024 г.</c:v>
                </c:pt>
                <c:pt idx="3">
                  <c:v>Прогноз 2025 г.</c:v>
                </c:pt>
              </c:strCache>
            </c:strRef>
          </c:cat>
          <c:val>
            <c:numRef>
              <c:f>Осн.параметры!$H$4:$K$4</c:f>
              <c:numCache>
                <c:formatCode>_-* #\ ##0.0\ _₽_-;\-* #\ ##0.0\ _₽_-;_-* "-"?\ _₽_-;_-@_-</c:formatCode>
                <c:ptCount val="4"/>
                <c:pt idx="0">
                  <c:v>24.1</c:v>
                </c:pt>
                <c:pt idx="1">
                  <c:v>18.100000000000001</c:v>
                </c:pt>
                <c:pt idx="2">
                  <c:v>17.5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51279448"/>
        <c:axId val="451281016"/>
        <c:axId val="0"/>
      </c:bar3DChart>
      <c:catAx>
        <c:axId val="45127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1281016"/>
        <c:crosses val="autoZero"/>
        <c:auto val="1"/>
        <c:lblAlgn val="ctr"/>
        <c:lblOffset val="100"/>
        <c:noMultiLvlLbl val="0"/>
      </c:catAx>
      <c:valAx>
        <c:axId val="45128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12794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/>
                </a:solidFill>
              </a:rPr>
              <a:t>2022</a:t>
            </a:r>
            <a:r>
              <a:rPr lang="ru-RU" sz="1800" b="1" dirty="0">
                <a:solidFill>
                  <a:schemeClr val="tx1"/>
                </a:solidFill>
              </a:rPr>
              <a:t> год</a:t>
            </a:r>
          </a:p>
        </c:rich>
      </c:tx>
      <c:layout>
        <c:manualLayout>
          <c:xMode val="edge"/>
          <c:yMode val="edge"/>
          <c:x val="0.56389155462350871"/>
          <c:y val="4.747855563232633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0054542850746677E-2"/>
          <c:y val="3.7017130004577917E-2"/>
          <c:w val="0.49837099838025756"/>
          <c:h val="0.4115882681406656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578007716821618E-2"/>
                  <c:y val="1.02816392574585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0267562024282943E-2"/>
                  <c:y val="1.70375624366796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Налоговые!$A$3:$A$11</c:f>
              <c:strCache>
                <c:ptCount val="9"/>
                <c:pt idx="0">
                  <c:v>Налог на доходы физических лиц</c:v>
                </c:pt>
                <c:pt idx="1">
                  <c:v>Акцизы на нефтепродукты</c:v>
                </c:pt>
                <c:pt idx="2">
                  <c:v>Упрощенная система налогообложения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Патент</c:v>
                </c:pt>
                <c:pt idx="6">
                  <c:v>Налог на имущество  физ. лиц</c:v>
                </c:pt>
                <c:pt idx="7">
                  <c:v>Земельный налог</c:v>
                </c:pt>
                <c:pt idx="8">
                  <c:v>Государственная пошлина</c:v>
                </c:pt>
              </c:strCache>
            </c:strRef>
          </c:cat>
          <c:val>
            <c:numRef>
              <c:f>Налоговые!$B$3:$B$11</c:f>
              <c:numCache>
                <c:formatCode>_-* #\ ##0.0\ _₽_-;\-* #\ ##0.0\ _₽_-;_-* "-"?\ _₽_-;_-@_-</c:formatCode>
                <c:ptCount val="9"/>
                <c:pt idx="0">
                  <c:v>225916.79999999999</c:v>
                </c:pt>
                <c:pt idx="1">
                  <c:v>14720.1</c:v>
                </c:pt>
                <c:pt idx="2">
                  <c:v>16265</c:v>
                </c:pt>
                <c:pt idx="3">
                  <c:v>-45.8</c:v>
                </c:pt>
                <c:pt idx="4">
                  <c:v>8899.4</c:v>
                </c:pt>
                <c:pt idx="5">
                  <c:v>1369.5</c:v>
                </c:pt>
                <c:pt idx="6">
                  <c:v>11595.3</c:v>
                </c:pt>
                <c:pt idx="7">
                  <c:v>13833.3</c:v>
                </c:pt>
                <c:pt idx="8">
                  <c:v>2276.6999999999998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8473680831731161E-2"/>
          <c:y val="0.452892062584689"/>
          <c:w val="0.88817625069135342"/>
          <c:h val="0.53415924042467644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20</a:t>
            </a:r>
            <a:r>
              <a:rPr lang="ru-RU" sz="2000" b="1">
                <a:solidFill>
                  <a:schemeClr val="tx1"/>
                </a:solidFill>
              </a:rPr>
              <a:t>23 год</a:t>
            </a:r>
            <a:endParaRPr lang="en-US" sz="20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66715490217862505"/>
          <c:y val="7.7462400587354416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1.1291619771716187E-2"/>
                  <c:y val="1.454899731168956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Налоговые!$E$3:$E$11</c:f>
              <c:numCache>
                <c:formatCode>_-* #\ ##0.0\ _₽_-;\-* #\ ##0.0\ _₽_-;_-* "-"?\ _₽_-;_-@_-</c:formatCode>
                <c:ptCount val="9"/>
                <c:pt idx="0">
                  <c:v>195698.4</c:v>
                </c:pt>
                <c:pt idx="1">
                  <c:v>15532</c:v>
                </c:pt>
                <c:pt idx="2">
                  <c:v>15028.1</c:v>
                </c:pt>
                <c:pt idx="3">
                  <c:v>-101.6</c:v>
                </c:pt>
                <c:pt idx="4">
                  <c:v>4521.3</c:v>
                </c:pt>
                <c:pt idx="5">
                  <c:v>466</c:v>
                </c:pt>
                <c:pt idx="6">
                  <c:v>10352.200000000001</c:v>
                </c:pt>
                <c:pt idx="7">
                  <c:v>16428.400000000001</c:v>
                </c:pt>
                <c:pt idx="8">
                  <c:v>1294.0999999999999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2023 год</a:t>
            </a:r>
            <a:endParaRPr lang="en-US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7756876876876877"/>
          <c:y val="2.2565214803373174E-2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66966966966967E-2"/>
          <c:y val="0.29671984101295895"/>
          <c:w val="0.9303303303303303"/>
          <c:h val="0.5750484396983132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1"/>
            <c:bubble3D val="0"/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BF811CC-2DBB-4F13-960F-D8B1F01C0659}" type="PERCENTAGE">
                      <a:rPr lang="en-US" baseline="0" smtClean="0">
                        <a:solidFill>
                          <a:schemeClr val="bg1"/>
                        </a:solidFill>
                      </a:rPr>
                      <a:pPr>
                        <a:defRPr sz="16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 w="25400">
                  <a:noFill/>
                </a:ln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Неналоговые!$A$4:$A$15</c:f>
              <c:strCache>
                <c:ptCount val="12"/>
                <c:pt idx="0">
                  <c:v>Доходы получаемые в виде арендной платы за земельные участки</c:v>
                </c:pt>
                <c:pt idx="1">
                  <c:v>Доходы от сдачи в аренду имущества</c:v>
                </c:pt>
                <c:pt idx="2">
                  <c:v>Прибыль МУП</c:v>
                </c:pt>
                <c:pt idx="3">
                  <c:v>Прочие 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компенсации затрат бюджета</c:v>
                </c:pt>
                <c:pt idx="6">
                  <c:v>Доходы от реализации имущества</c:v>
                </c:pt>
                <c:pt idx="7">
                  <c:v>Доходы от продажи земельных участков </c:v>
                </c:pt>
                <c:pt idx="8">
                  <c:v>Плата за увеличение площади земельных участков</c:v>
                </c:pt>
                <c:pt idx="9">
                  <c:v>Доходы от приватизации имущества</c:v>
                </c:pt>
                <c:pt idx="10">
                  <c:v>Штрафы</c:v>
                </c:pt>
                <c:pt idx="11">
                  <c:v>Прочие неналогвые доходы</c:v>
                </c:pt>
              </c:strCache>
            </c:strRef>
          </c:cat>
          <c:val>
            <c:numRef>
              <c:f>Неналоговые!$E$4:$E$15</c:f>
              <c:numCache>
                <c:formatCode>_-* #\ ##0.0_р_._-;\-* #\ ##0.0_р_._-;_-* "-"??_р_._-;_-@_-</c:formatCode>
                <c:ptCount val="12"/>
                <c:pt idx="0">
                  <c:v>3731.4</c:v>
                </c:pt>
                <c:pt idx="1">
                  <c:v>2977.1</c:v>
                </c:pt>
                <c:pt idx="2">
                  <c:v>88.7</c:v>
                </c:pt>
                <c:pt idx="3">
                  <c:v>1708.4</c:v>
                </c:pt>
                <c:pt idx="4">
                  <c:v>99.2</c:v>
                </c:pt>
                <c:pt idx="5">
                  <c:v>6595.2</c:v>
                </c:pt>
                <c:pt idx="6">
                  <c:v>0</c:v>
                </c:pt>
                <c:pt idx="7">
                  <c:v>15223.4</c:v>
                </c:pt>
                <c:pt idx="8">
                  <c:v>3224.3</c:v>
                </c:pt>
                <c:pt idx="9">
                  <c:v>3880</c:v>
                </c:pt>
                <c:pt idx="10">
                  <c:v>1227.7</c:v>
                </c:pt>
                <c:pt idx="11">
                  <c:v>866.7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2022 год</a:t>
            </a:r>
          </a:p>
        </c:rich>
      </c:tx>
      <c:layout>
        <c:manualLayout>
          <c:xMode val="edge"/>
          <c:yMode val="edge"/>
          <c:x val="0.77191591506667601"/>
          <c:y val="2.4672502479796962E-2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034592116027518E-2"/>
          <c:y val="7.012041767762138E-2"/>
          <c:w val="0.8644910666491602"/>
          <c:h val="0.3062414469872268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1"/>
            <c:bubble3D val="0"/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Неналоговые!$A$4:$A$15</c:f>
              <c:strCache>
                <c:ptCount val="12"/>
                <c:pt idx="0">
                  <c:v>Доходы получаемые в виде арендной платы за земельные участки</c:v>
                </c:pt>
                <c:pt idx="1">
                  <c:v>Доходы от сдачи в аренду имущества</c:v>
                </c:pt>
                <c:pt idx="2">
                  <c:v>Прибыль МУП</c:v>
                </c:pt>
                <c:pt idx="3">
                  <c:v>Прочие 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компенсации затрат бюджета</c:v>
                </c:pt>
                <c:pt idx="6">
                  <c:v>Доходы от реализации имущества</c:v>
                </c:pt>
                <c:pt idx="7">
                  <c:v>Доходы от продажи земельных участков </c:v>
                </c:pt>
                <c:pt idx="8">
                  <c:v>Плата за увеличение площади земельных участков</c:v>
                </c:pt>
                <c:pt idx="9">
                  <c:v>Доходы от приватизации имущества</c:v>
                </c:pt>
                <c:pt idx="10">
                  <c:v>Штрафы</c:v>
                </c:pt>
                <c:pt idx="11">
                  <c:v>Прочие неналогвые доходы</c:v>
                </c:pt>
              </c:strCache>
            </c:strRef>
          </c:cat>
          <c:val>
            <c:numRef>
              <c:f>Неналоговые!$B$4:$B$15</c:f>
              <c:numCache>
                <c:formatCode>_-* #\ ##0.0_р_._-;\-* #\ ##0.0_р_._-;_-* "-"??_р_._-;_-@_-</c:formatCode>
                <c:ptCount val="12"/>
                <c:pt idx="0">
                  <c:v>3060.6</c:v>
                </c:pt>
                <c:pt idx="1">
                  <c:v>2981.7</c:v>
                </c:pt>
                <c:pt idx="2">
                  <c:v>123.1</c:v>
                </c:pt>
                <c:pt idx="3">
                  <c:v>1841</c:v>
                </c:pt>
                <c:pt idx="4">
                  <c:v>181.2</c:v>
                </c:pt>
                <c:pt idx="5">
                  <c:v>1439.3</c:v>
                </c:pt>
                <c:pt idx="6">
                  <c:v>3005.7</c:v>
                </c:pt>
                <c:pt idx="7">
                  <c:v>5012.8</c:v>
                </c:pt>
                <c:pt idx="8">
                  <c:v>1102.4000000000001</c:v>
                </c:pt>
                <c:pt idx="9">
                  <c:v>1502.4</c:v>
                </c:pt>
                <c:pt idx="10">
                  <c:v>3561.9</c:v>
                </c:pt>
                <c:pt idx="11">
                  <c:v>248.1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2.7092949268263122E-2"/>
          <c:y val="0.3859171169047601"/>
          <c:w val="0.97019333710395816"/>
          <c:h val="0.61408288309523995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202</a:t>
            </a:r>
            <a:r>
              <a:rPr lang="ru-RU" sz="2000" b="1">
                <a:solidFill>
                  <a:schemeClr val="tx1"/>
                </a:solidFill>
              </a:rPr>
              <a:t>2 год</a:t>
            </a:r>
            <a:endParaRPr lang="en-US" sz="2000" b="1">
              <a:solidFill>
                <a:schemeClr val="tx1"/>
              </a:solidFill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'Безвозмездные '!$A$3:$A$6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транферты</c:v>
                </c:pt>
              </c:strCache>
            </c:strRef>
          </c:cat>
          <c:val>
            <c:numRef>
              <c:f>'Безвозмездные '!$B$3:$B$6</c:f>
              <c:numCache>
                <c:formatCode>#\ ##0.0\ _₽;\-#\ ##0.0\ _₽</c:formatCode>
                <c:ptCount val="4"/>
                <c:pt idx="0">
                  <c:v>128788.7</c:v>
                </c:pt>
                <c:pt idx="1">
                  <c:v>628639.19999999995</c:v>
                </c:pt>
                <c:pt idx="2">
                  <c:v>307428.90000000002</c:v>
                </c:pt>
                <c:pt idx="3">
                  <c:v>13729.7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4407461101771937E-2"/>
          <c:y val="0.63789786383860336"/>
          <c:w val="0.8364892516496345"/>
          <c:h val="0.34830958945815027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chemeClr val="tx1"/>
                </a:solidFill>
              </a:rPr>
              <a:t>2023 год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29126573176416E-2"/>
          <c:y val="0.18487882038607731"/>
          <c:w val="0.86065938810980325"/>
          <c:h val="0.7702247564478262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'Безвозмездные '!$A$3:$A$6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транферты</c:v>
                </c:pt>
              </c:strCache>
            </c:strRef>
          </c:cat>
          <c:val>
            <c:numRef>
              <c:f>'Безвозмездные '!$B$3:$B$6</c:f>
              <c:numCache>
                <c:formatCode>#\ ##0.0\ _₽;\-#\ ##0.0\ _₽</c:formatCode>
                <c:ptCount val="4"/>
                <c:pt idx="0">
                  <c:v>128788.7</c:v>
                </c:pt>
                <c:pt idx="1">
                  <c:v>628639.19999999995</c:v>
                </c:pt>
                <c:pt idx="2">
                  <c:v>307428.90000000002</c:v>
                </c:pt>
                <c:pt idx="3">
                  <c:v>13729.7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Объем муниципального долга (тыс.руб.)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4.9447732931634999E-2"/>
                  <c:y val="-4.1022184445340261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vert="horz"/>
                <a:lstStyle/>
                <a:p>
                  <a:pPr>
                    <a:defRPr sz="16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2409617885594319E-2"/>
                  <c:y val="-4.0377618780463455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vert="horz"/>
                <a:lstStyle/>
                <a:p>
                  <a:pPr>
                    <a:defRPr sz="16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Мун.долг!$A$59:$A$60</c:f>
              <c:strCache>
                <c:ptCount val="2"/>
                <c:pt idx="0">
                  <c:v>на 01.01.2023</c:v>
                </c:pt>
                <c:pt idx="1">
                  <c:v>на 31.12.2023</c:v>
                </c:pt>
              </c:strCache>
            </c:strRef>
          </c:cat>
          <c:val>
            <c:numRef>
              <c:f>Мун.долг!$B$59:$B$60</c:f>
              <c:numCache>
                <c:formatCode>#\ ##0.0\ _₽</c:formatCode>
                <c:ptCount val="2"/>
                <c:pt idx="0">
                  <c:v>6000</c:v>
                </c:pt>
                <c:pt idx="1">
                  <c:v>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5240136"/>
        <c:axId val="345240920"/>
        <c:axId val="0"/>
      </c:bar3DChart>
      <c:catAx>
        <c:axId val="34524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1600" b="1"/>
            </a:pPr>
            <a:endParaRPr lang="ru-RU"/>
          </a:p>
        </c:txPr>
        <c:crossAx val="345240920"/>
        <c:crosses val="autoZero"/>
        <c:auto val="1"/>
        <c:lblAlgn val="ctr"/>
        <c:lblOffset val="100"/>
        <c:noMultiLvlLbl val="0"/>
      </c:catAx>
      <c:valAx>
        <c:axId val="34524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45240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2857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Динамика</a:t>
            </a:r>
            <a:r>
              <a:rPr lang="ru-RU" b="1" baseline="0">
                <a:solidFill>
                  <a:schemeClr val="tx1"/>
                </a:solidFill>
              </a:rPr>
              <a:t> муниципального долга (тыс.руб.)</a:t>
            </a:r>
            <a:endParaRPr lang="ru-RU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6447222222222221"/>
          <c:y val="2.777777777777777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EA007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0794465598098527E-2"/>
                  <c:y val="-0.314175512085413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794465598098527E-2"/>
                  <c:y val="-0.22574960230570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5442947416617017E-3"/>
                  <c:y val="-0.1583773758365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9776607312992157E-3"/>
                  <c:y val="-0.2052910072859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1216556746220118E-2"/>
                  <c:y val="-0.21311732948002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Мун.долг!$A$4:$A$8</c:f>
              <c:strCache>
                <c:ptCount val="5"/>
                <c:pt idx="0">
                  <c:v>на 01.01.2020</c:v>
                </c:pt>
                <c:pt idx="1">
                  <c:v>на 01.01.2021</c:v>
                </c:pt>
                <c:pt idx="2">
                  <c:v>на 01.01.2022</c:v>
                </c:pt>
                <c:pt idx="3">
                  <c:v>на 01.01.2023</c:v>
                </c:pt>
                <c:pt idx="4">
                  <c:v>на 01.01.2024</c:v>
                </c:pt>
              </c:strCache>
            </c:strRef>
          </c:cat>
          <c:val>
            <c:numRef>
              <c:f>Мун.долг!$B$4:$B$8</c:f>
              <c:numCache>
                <c:formatCode>_-* #\ ##0.0\ _₽_-;\-* #\ ##0.0\ _₽_-;_-* "-"?\ _₽_-;_-@_-</c:formatCode>
                <c:ptCount val="5"/>
                <c:pt idx="0">
                  <c:v>10400</c:v>
                </c:pt>
                <c:pt idx="1">
                  <c:v>6400</c:v>
                </c:pt>
                <c:pt idx="2">
                  <c:v>4000</c:v>
                </c:pt>
                <c:pt idx="3">
                  <c:v>6000</c:v>
                </c:pt>
                <c:pt idx="4">
                  <c:v>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80354536"/>
        <c:axId val="580355712"/>
        <c:axId val="0"/>
      </c:bar3DChart>
      <c:catAx>
        <c:axId val="58035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0355712"/>
        <c:crosses val="autoZero"/>
        <c:auto val="1"/>
        <c:lblAlgn val="ctr"/>
        <c:lblOffset val="100"/>
        <c:noMultiLvlLbl val="0"/>
      </c:catAx>
      <c:valAx>
        <c:axId val="58035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0354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Расходы на обслуживание муниципального долга (тыс.руб.)</a:t>
            </a:r>
          </a:p>
        </c:rich>
      </c:tx>
      <c:layout>
        <c:manualLayout>
          <c:xMode val="edge"/>
          <c:yMode val="edge"/>
          <c:x val="0.16531933508311461"/>
          <c:y val="4.1666666666666664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29DD1">
                <a:lumMod val="7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Мун.долг!$I$4:$I$8</c:f>
              <c:strCache>
                <c:ptCount val="5"/>
                <c:pt idx="0">
                  <c:v>факт 2020 года</c:v>
                </c:pt>
                <c:pt idx="1">
                  <c:v>факт 2021 года</c:v>
                </c:pt>
                <c:pt idx="2">
                  <c:v>факт 2022 года</c:v>
                </c:pt>
                <c:pt idx="3">
                  <c:v>факт 2023 года</c:v>
                </c:pt>
                <c:pt idx="4">
                  <c:v>план 2024 года</c:v>
                </c:pt>
              </c:strCache>
            </c:strRef>
          </c:cat>
          <c:val>
            <c:numRef>
              <c:f>Мун.долг!$J$4:$J$8</c:f>
              <c:numCache>
                <c:formatCode>_-* #\ ##0.0\ _₽_-;\-* #\ ##0.0\ _₽_-;_-* "-"?\ _₽_-;_-@_-</c:formatCode>
                <c:ptCount val="5"/>
                <c:pt idx="0">
                  <c:v>10.3</c:v>
                </c:pt>
                <c:pt idx="1">
                  <c:v>10</c:v>
                </c:pt>
                <c:pt idx="2">
                  <c:v>2.9</c:v>
                </c:pt>
                <c:pt idx="3">
                  <c:v>5</c:v>
                </c:pt>
                <c:pt idx="4">
                  <c:v>5.0999999999999996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20176928"/>
        <c:axId val="520178888"/>
        <c:axId val="0"/>
      </c:bar3DChart>
      <c:catAx>
        <c:axId val="52017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0178888"/>
        <c:crosses val="autoZero"/>
        <c:auto val="1"/>
        <c:lblAlgn val="ctr"/>
        <c:lblOffset val="100"/>
        <c:noMultiLvlLbl val="0"/>
      </c:catAx>
      <c:valAx>
        <c:axId val="52017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0176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743602562678223E-3"/>
          <c:y val="9.9873276652346632E-2"/>
          <c:w val="0.9191640743621079"/>
          <c:h val="0.79523619075009433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933FF"/>
              </a:solidFill>
              <a:ln w="19050"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8.905043536829238E-2"/>
                  <c:y val="-2.879220741286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682115802999128"/>
                      <c:h val="8.6154842810345675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9.6851349429188008E-2"/>
                  <c:y val="-2.4202137220714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311447717930329"/>
                      <c:h val="0.125554976362950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Лист1!$A$5:$A$6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Лист1!$B$5:$B$6</c:f>
              <c:numCache>
                <c:formatCode>#,##0.00</c:formatCode>
                <c:ptCount val="2"/>
                <c:pt idx="0">
                  <c:v>1499791.52</c:v>
                </c:pt>
                <c:pt idx="1">
                  <c:v>1412314.2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9744704"/>
        <c:axId val="449750192"/>
        <c:axId val="0"/>
      </c:bar3DChart>
      <c:catAx>
        <c:axId val="449744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49750192"/>
        <c:crosses val="autoZero"/>
        <c:auto val="1"/>
        <c:lblAlgn val="ctr"/>
        <c:lblOffset val="100"/>
        <c:noMultiLvlLbl val="0"/>
      </c:catAx>
      <c:valAx>
        <c:axId val="449750192"/>
        <c:scaling>
          <c:orientation val="minMax"/>
          <c:max val="1500000"/>
          <c:min val="1200000"/>
        </c:scaling>
        <c:delete val="1"/>
        <c:axPos val="l"/>
        <c:numFmt formatCode="#,##0.00" sourceLinked="1"/>
        <c:majorTickMark val="out"/>
        <c:minorTickMark val="none"/>
        <c:tickLblPos val="nextTo"/>
        <c:crossAx val="449744704"/>
        <c:crosses val="autoZero"/>
        <c:crossBetween val="between"/>
        <c:majorUnit val="5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34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986019768295318E-3"/>
          <c:y val="3.7952885684994213E-2"/>
          <c:w val="0.59577157638222344"/>
          <c:h val="0.91072053878682957"/>
        </c:manualLayout>
      </c:layout>
      <c:pie3D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92D050"/>
              </a:solidFill>
            </c:spPr>
          </c:dPt>
          <c:dPt>
            <c:idx val="4"/>
            <c:bubble3D val="0"/>
            <c:spPr>
              <a:solidFill>
                <a:srgbClr val="03EDE2"/>
              </a:solidFill>
            </c:spPr>
          </c:dPt>
          <c:dPt>
            <c:idx val="5"/>
            <c:bubble3D val="0"/>
            <c:spPr>
              <a:solidFill>
                <a:srgbClr val="9966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9.0781010670945489E-2"/>
                  <c:y val="0.132191008312719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657174703721439"/>
                  <c:y val="-8.5274104565034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8880757329331348E-2"/>
                  <c:y val="-0.21124991034751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553244539313482"/>
                  <c:y val="-6.9597752148495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286010115451653E-2"/>
                  <c:y val="8.4497292143348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942101150873946E-2"/>
                  <c:y val="2.790670938109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0674018915931017E-2"/>
                  <c:y val="-1.1040615740304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3.5803968047266148E-2"/>
                  <c:y val="-1.478387070916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Лист2!$A$3:$A$10</c:f>
              <c:strCache>
                <c:ptCount val="8"/>
                <c:pt idx="0">
                  <c:v>Образование 428 668,8тыс.руб</c:v>
                </c:pt>
                <c:pt idx="1">
                  <c:v>Жилищно-коммунальное хозяйство 139 840,0тыс.руб</c:v>
                </c:pt>
                <c:pt idx="2">
                  <c:v>Национальная экономика 412 262,0тыс.руб</c:v>
                </c:pt>
                <c:pt idx="3">
                  <c:v>Культура 259 370,4тыс.руб</c:v>
                </c:pt>
                <c:pt idx="4">
                  <c:v>Общегосударственные вопросы 111 986,4тыс.руб</c:v>
                </c:pt>
                <c:pt idx="5">
                  <c:v>Национальная безопасность 29 919,5тыс.руб</c:v>
                </c:pt>
                <c:pt idx="6">
                  <c:v>Социальная политика 21 695,6 тыс.руб</c:v>
                </c:pt>
                <c:pt idx="7">
                  <c:v>Прочие 7 038,6тыс.руб</c:v>
                </c:pt>
              </c:strCache>
            </c:strRef>
          </c:cat>
          <c:val>
            <c:numRef>
              <c:f>Лист2!$C$3:$C$10</c:f>
              <c:numCache>
                <c:formatCode>0%</c:formatCode>
                <c:ptCount val="8"/>
                <c:pt idx="0">
                  <c:v>0.30352225533349603</c:v>
                </c:pt>
                <c:pt idx="1">
                  <c:v>9.9014766217754346E-2</c:v>
                </c:pt>
                <c:pt idx="2">
                  <c:v>0.2919053343525862</c:v>
                </c:pt>
                <c:pt idx="3">
                  <c:v>0.1836492439243684</c:v>
                </c:pt>
                <c:pt idx="4">
                  <c:v>7.9292849650094033E-2</c:v>
                </c:pt>
                <c:pt idx="5">
                  <c:v>2.1184734424666077E-2</c:v>
                </c:pt>
                <c:pt idx="6">
                  <c:v>1.5361759214317717E-2</c:v>
                </c:pt>
                <c:pt idx="7">
                  <c:v>6.0690568827170728E-3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834425956314511"/>
          <c:y val="2.4557749560878608E-2"/>
          <c:w val="0.30272205638353478"/>
          <c:h val="0.91293161519324861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868850476537143E-2"/>
          <c:y val="4.2167146032841323E-2"/>
          <c:w val="0.89097831119495485"/>
          <c:h val="0.864833948250867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57150"/>
            </c:spPr>
          </c:dPt>
          <c:dPt>
            <c:idx val="1"/>
            <c:bubble3D val="0"/>
            <c:explosion val="1"/>
            <c:spPr>
              <a:solidFill>
                <a:srgbClr val="FF0000"/>
              </a:solidFill>
              <a:effectLst>
                <a:outerShdw blurRad="152400" dist="317500" dir="5400000" sx="90000" sy="-19000" rotWithShape="0">
                  <a:schemeClr val="bg1">
                    <a:lumMod val="85000"/>
                    <a:alpha val="15000"/>
                  </a:schemeClr>
                </a:outerShdw>
              </a:effectLst>
            </c:spPr>
          </c:dPt>
          <c:dPt>
            <c:idx val="2"/>
            <c:bubble3D val="0"/>
            <c:spPr>
              <a:solidFill>
                <a:srgbClr val="9933FF"/>
              </a:solidFill>
            </c:spPr>
          </c:dPt>
          <c:dPt>
            <c:idx val="3"/>
            <c:bubble3D val="0"/>
            <c:spPr>
              <a:solidFill>
                <a:srgbClr val="79F96F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22,7%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64,5%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5,7%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7,1%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Лист3!$C$20:$C$23</c:f>
              <c:numCache>
                <c:formatCode>#,##0.00</c:formatCode>
                <c:ptCount val="4"/>
                <c:pt idx="0">
                  <c:v>97474242</c:v>
                </c:pt>
                <c:pt idx="1">
                  <c:v>276483421.94</c:v>
                </c:pt>
                <c:pt idx="2">
                  <c:v>24428928.41</c:v>
                </c:pt>
                <c:pt idx="3">
                  <c:v>30282198.57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9738186306754"/>
          <c:y val="3.558134944553587E-2"/>
          <c:w val="0.66275062732964651"/>
          <c:h val="0.8649060173035729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explosion val="2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9933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79F96F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22,2%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689437311699595"/>
                  <c:y val="-5.9317792529339372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67,0%</a:t>
                    </a:r>
                    <a:endParaRPr lang="en-US" dirty="0"/>
                  </a:p>
                </c:rich>
              </c:tx>
              <c:numFmt formatCode="General" sourceLinked="0"/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6368065875703556E-2"/>
                  <c:y val="-1.3215468032371008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3296789858779773"/>
                  <c:y val="7.586229736657688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4,6%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Лист3!$B$6:$B$10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 детей</c:v>
                </c:pt>
                <c:pt idx="3">
                  <c:v>Молодежная политика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Лист3!$C$6:$C$10</c:f>
              <c:numCache>
                <c:formatCode>#,##0.00</c:formatCode>
                <c:ptCount val="5"/>
                <c:pt idx="0">
                  <c:v>83508402.620000005</c:v>
                </c:pt>
                <c:pt idx="1">
                  <c:v>251850974.66999999</c:v>
                </c:pt>
                <c:pt idx="2">
                  <c:v>19724919.149999999</c:v>
                </c:pt>
                <c:pt idx="3">
                  <c:v>3519198</c:v>
                </c:pt>
                <c:pt idx="4">
                  <c:v>17297715.300000001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6867294521233"/>
          <c:y val="1.540291477934904E-2"/>
          <c:w val="0.67698613918519845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9933FF"/>
              </a:solidFill>
            </c:spPr>
          </c:dPt>
          <c:dPt>
            <c:idx val="5"/>
            <c:bubble3D val="0"/>
            <c:spPr>
              <a:solidFill>
                <a:srgbClr val="79F96F"/>
              </a:solidFill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8396916010498687"/>
                  <c:y val="-0.1804660428526766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Лист4!$C$3:$C$8</c:f>
              <c:numCache>
                <c:formatCode>#,##0.00</c:formatCode>
                <c:ptCount val="6"/>
                <c:pt idx="0">
                  <c:v>965.6</c:v>
                </c:pt>
                <c:pt idx="1">
                  <c:v>84270.8</c:v>
                </c:pt>
                <c:pt idx="2">
                  <c:v>33262.9</c:v>
                </c:pt>
                <c:pt idx="3">
                  <c:v>180642.9</c:v>
                </c:pt>
                <c:pt idx="4">
                  <c:v>698.6</c:v>
                </c:pt>
                <c:pt idx="5">
                  <c:v>9289.1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9966FF"/>
              </a:solidFill>
            </c:spPr>
          </c:dPt>
          <c:dPt>
            <c:idx val="6"/>
            <c:bubble3D val="0"/>
            <c:spPr>
              <a:solidFill>
                <a:srgbClr val="79F96F"/>
              </a:solidFill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685178559107538E-2"/>
                  <c:y val="-0.3451455454892738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Лист4!$C$30:$C$36</c:f>
              <c:numCache>
                <c:formatCode>#,##0.00</c:formatCode>
                <c:ptCount val="7"/>
                <c:pt idx="0">
                  <c:v>1001.8155</c:v>
                </c:pt>
                <c:pt idx="1">
                  <c:v>52562.218679999998</c:v>
                </c:pt>
                <c:pt idx="2">
                  <c:v>1663.0400999999999</c:v>
                </c:pt>
                <c:pt idx="3">
                  <c:v>16654.529419999999</c:v>
                </c:pt>
                <c:pt idx="4">
                  <c:v>329628.80903</c:v>
                </c:pt>
                <c:pt idx="5">
                  <c:v>661.39304000000004</c:v>
                </c:pt>
                <c:pt idx="6">
                  <c:v>10090.242700000001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558E-2"/>
          <c:y val="0"/>
          <c:w val="0.90694444444444444"/>
          <c:h val="0.8888888888888888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00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CCFF"/>
              </a:solidFill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4068207673252276"/>
                  <c:y val="-7.22564290691045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жкх!$B$7:$B$10</c:f>
              <c:numCache>
                <c:formatCode>#,##0.00</c:formatCode>
                <c:ptCount val="4"/>
                <c:pt idx="0">
                  <c:v>1533.37</c:v>
                </c:pt>
                <c:pt idx="1">
                  <c:v>40537.86</c:v>
                </c:pt>
                <c:pt idx="2">
                  <c:v>258795.73</c:v>
                </c:pt>
                <c:pt idx="3">
                  <c:v>7711.1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1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851125155907728E-2"/>
          <c:y val="2.1458328264436891E-2"/>
          <c:w val="0.90694441824146566"/>
          <c:h val="0.9163287402373054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00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CCFF"/>
              </a:solidFill>
            </c:spPr>
          </c:dPt>
          <c:dLbls>
            <c:dLbl>
              <c:idx val="1"/>
              <c:layout>
                <c:manualLayout>
                  <c:x val="0.20466517833747341"/>
                  <c:y val="-4.79777806614166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0230166965380628E-2"/>
                  <c:y val="-0.1840421678115614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жкх!$B$24:$B$27</c:f>
              <c:numCache>
                <c:formatCode>#,##0.00</c:formatCode>
                <c:ptCount val="4"/>
                <c:pt idx="0">
                  <c:v>1678.28847</c:v>
                </c:pt>
                <c:pt idx="1">
                  <c:v>80768.514299999995</c:v>
                </c:pt>
                <c:pt idx="2">
                  <c:v>48085.217649999999</c:v>
                </c:pt>
                <c:pt idx="3">
                  <c:v>9307.9398199999996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olidFill>
              <a:srgbClr val="9966FF"/>
            </a:solidFill>
          </c:spPr>
          <c:dPt>
            <c:idx val="1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'прогр, непрогр'!$A$8:$A$9</c:f>
              <c:strCache>
                <c:ptCount val="2"/>
                <c:pt idx="0">
                  <c:v>Программные 93%</c:v>
                </c:pt>
                <c:pt idx="1">
                  <c:v>Непрограммные 7% </c:v>
                </c:pt>
              </c:strCache>
            </c:strRef>
          </c:cat>
          <c:val>
            <c:numRef>
              <c:f>'прогр, непрогр'!$B$8:$B$9</c:f>
              <c:numCache>
                <c:formatCode>#,##0.00</c:formatCode>
                <c:ptCount val="2"/>
                <c:pt idx="0">
                  <c:v>1308869</c:v>
                </c:pt>
                <c:pt idx="1">
                  <c:v>103445.2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18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535409544658974E-2"/>
          <c:y val="1.8407676924786134E-2"/>
          <c:w val="0.59077964470250122"/>
          <c:h val="0.8355489740905981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CCFF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rgbClr val="9966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FF33"/>
              </a:solidFill>
            </c:spPr>
          </c:dPt>
          <c:dPt>
            <c:idx val="5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0.13805979663461801"/>
                  <c:y val="-0.14272299422871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3082726691569788E-2"/>
                  <c:y val="0.192415389518123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337646226921963"/>
                  <c:y val="3.2267248083546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Лист2!$A$3:$A$8</c:f>
              <c:strCache>
                <c:ptCount val="6"/>
                <c:pt idx="0">
                  <c:v>Развитие образования </c:v>
                </c:pt>
                <c:pt idx="1">
                  <c:v>Управление муниципальным имуществом </c:v>
                </c:pt>
                <c:pt idx="2">
                  <c:v>Развитие культуры </c:v>
                </c:pt>
                <c:pt idx="3">
                  <c:v>Развитие транспортной системы </c:v>
                </c:pt>
                <c:pt idx="4">
                  <c:v>Благоустройство территории</c:v>
                </c:pt>
                <c:pt idx="5">
                  <c:v>Развитие агропромышленного комплекса </c:v>
                </c:pt>
              </c:strCache>
            </c:strRef>
          </c:cat>
          <c:val>
            <c:numRef>
              <c:f>Лист2!$B$3:$B$8</c:f>
              <c:numCache>
                <c:formatCode>#,##0.00</c:formatCode>
                <c:ptCount val="6"/>
                <c:pt idx="0">
                  <c:v>414323.7</c:v>
                </c:pt>
                <c:pt idx="1">
                  <c:v>285161.8</c:v>
                </c:pt>
                <c:pt idx="2">
                  <c:v>274091.09999999998</c:v>
                </c:pt>
                <c:pt idx="3">
                  <c:v>112310.8</c:v>
                </c:pt>
                <c:pt idx="4">
                  <c:v>56964.5</c:v>
                </c:pt>
                <c:pt idx="5">
                  <c:v>54924.6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591208900286128"/>
          <c:y val="3.1364049790805849E-2"/>
          <c:w val="0.28985304000830509"/>
          <c:h val="0.87581003426519866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CC66FF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473057405742837"/>
                  <c:y val="-4.9884129135144522E-4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14,7%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170553146270672"/>
                  <c:y val="-2.7371036066928641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84,9%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Лист2!$B$6:$B$8</c:f>
              <c:strCache>
                <c:ptCount val="3"/>
                <c:pt idx="0">
                  <c:v>Повышение безопасности дорожного движения  370,0 тыс.руб. </c:v>
                </c:pt>
                <c:pt idx="1">
                  <c:v>Развитие пассажирского транспорта на территории Дивеевского муниципального округа 16 554,20 тыс.руб. </c:v>
                </c:pt>
                <c:pt idx="2">
                  <c:v>Комплексное развитие транспортной инфраструктуры Дивеевского муниципального округа  95 386,60 тыс.руб. </c:v>
                </c:pt>
              </c:strCache>
            </c:strRef>
          </c:cat>
          <c:val>
            <c:numRef>
              <c:f>Лист2!$C$6:$C$8</c:f>
              <c:numCache>
                <c:formatCode>#,##0.00</c:formatCode>
                <c:ptCount val="3"/>
                <c:pt idx="0">
                  <c:v>370</c:v>
                </c:pt>
                <c:pt idx="1">
                  <c:v>16554.2</c:v>
                </c:pt>
                <c:pt idx="2">
                  <c:v>95386.6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409160603414864"/>
          <c:y val="1.7829756646932895E-2"/>
          <c:w val="0.31436635191548512"/>
          <c:h val="0.92515877073089348"/>
        </c:manualLayout>
      </c:layout>
      <c:overlay val="0"/>
      <c:txPr>
        <a:bodyPr/>
        <a:lstStyle/>
        <a:p>
          <a:pPr>
            <a:defRPr sz="13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8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147980052167462E-2"/>
          <c:y val="9.5419014264059687E-2"/>
          <c:w val="0.45773606224225921"/>
          <c:h val="0.7493668916744104"/>
        </c:manualLayout>
      </c:layout>
      <c:pie3D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explosion val="1"/>
          <c:dPt>
            <c:idx val="1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bubble3D val="0"/>
            <c:spPr>
              <a:solidFill>
                <a:srgbClr val="9966FF"/>
              </a:solidFill>
              <a:ln>
                <a:solidFill>
                  <a:srgbClr val="FF0000"/>
                </a:solidFill>
              </a:ln>
            </c:spPr>
          </c:dPt>
          <c:dPt>
            <c:idx val="5"/>
            <c:bubble3D val="0"/>
            <c:spPr>
              <a:solidFill>
                <a:srgbClr val="FF6600"/>
              </a:solidFill>
              <a:ln>
                <a:solidFill>
                  <a:srgbClr val="FF0000"/>
                </a:solidFill>
              </a:ln>
            </c:spPr>
          </c:dPt>
          <c:dPt>
            <c:idx val="6"/>
            <c:bubble3D val="0"/>
            <c:spPr>
              <a:solidFill>
                <a:srgbClr val="FF99FF"/>
              </a:solidFill>
              <a:ln>
                <a:solidFill>
                  <a:srgbClr val="FF0000"/>
                </a:solidFill>
              </a:ln>
            </c:spPr>
          </c:dPt>
          <c:dPt>
            <c:idx val="7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dPt>
          <c:dPt>
            <c:idx val="9"/>
            <c:bubble3D val="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5.5203351092389309E-2"/>
                  <c:y val="-9.5609182238733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8227673862577859E-2"/>
                  <c:y val="-4.9962372399887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8727378501043018E-2"/>
                  <c:y val="-2.45561908201647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2090307770082061E-2"/>
                  <c:y val="6.2778492148222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3960041563589041E-2"/>
                  <c:y val="-7.1156276501312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3892719310143063E-2"/>
                  <c:y val="3.242924241041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6.0679477249315397E-2"/>
                  <c:y val="3.2079112475831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1127729572134909"/>
                  <c:y val="4.1372333953801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Лист2!$B$20:$B$29</c:f>
              <c:strCache>
                <c:ptCount val="10"/>
                <c:pt idx="0">
                  <c:v>Создание системы пропаганды с целью формирования негативного отношения к правонарушителям</c:v>
                </c:pt>
                <c:pt idx="1">
                  <c:v>Приобретение, установка, демонтаж светофоров</c:v>
                </c:pt>
                <c:pt idx="2">
                  <c:v>Строительство, проектно- изыскательские работы и разработка ПСД объектов капитального строительства</c:v>
                </c:pt>
                <c:pt idx="3">
                  <c:v>Содержания автостанции</c:v>
                </c:pt>
                <c:pt idx="4">
                  <c:v>Строительство автостанции</c:v>
                </c:pt>
                <c:pt idx="5">
                  <c:v>Регулярные перевозки пассажиров и багажа автомобильным транспортом</c:v>
                </c:pt>
                <c:pt idx="6">
                  <c:v>Ремонт  автомобильных дорог местного значения</c:v>
                </c:pt>
                <c:pt idx="7">
                  <c:v>Грант "Лучшее муниципальное образование Нижегородской области в сфере благоустройства и дорожной деятельности"</c:v>
                </c:pt>
                <c:pt idx="8">
                  <c:v>Капитальный ремонт и ремонт автомобильных дорого общего пользования местного значения</c:v>
                </c:pt>
                <c:pt idx="9">
                  <c:v>Содержанию автомобильных дорог местного значения</c:v>
                </c:pt>
              </c:strCache>
            </c:strRef>
          </c:cat>
          <c:val>
            <c:numRef>
              <c:f>Лист2!$C$20:$C$29</c:f>
              <c:numCache>
                <c:formatCode>#,##0.00</c:formatCode>
                <c:ptCount val="10"/>
                <c:pt idx="0">
                  <c:v>50</c:v>
                </c:pt>
                <c:pt idx="1">
                  <c:v>320</c:v>
                </c:pt>
                <c:pt idx="2">
                  <c:v>108.6</c:v>
                </c:pt>
                <c:pt idx="3">
                  <c:v>24.4</c:v>
                </c:pt>
                <c:pt idx="4">
                  <c:v>12872.9</c:v>
                </c:pt>
                <c:pt idx="5">
                  <c:v>3548.3</c:v>
                </c:pt>
                <c:pt idx="6">
                  <c:v>7097.1</c:v>
                </c:pt>
                <c:pt idx="7">
                  <c:v>1290.0999999999999</c:v>
                </c:pt>
                <c:pt idx="8">
                  <c:v>78503.899999999994</c:v>
                </c:pt>
                <c:pt idx="9">
                  <c:v>8495.5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284722915010982"/>
          <c:y val="3.3382843048572891E-2"/>
          <c:w val="0.35814609354946103"/>
          <c:h val="0.9666171569514271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"/>
                  <c:y val="-0.199074074074074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0240506019002029E-3"/>
                  <c:y val="-0.375693530443908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880882103415955E-3"/>
                  <c:y val="-0.389304938396462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Лист3!$A$4:$A$6</c:f>
              <c:strCache>
                <c:ptCount val="3"/>
                <c:pt idx="0">
                  <c:v>первоначальный план  2023</c:v>
                </c:pt>
                <c:pt idx="1">
                  <c:v>уточненный план 2023</c:v>
                </c:pt>
                <c:pt idx="2">
                  <c:v> исполнено за 2023</c:v>
                </c:pt>
              </c:strCache>
            </c:strRef>
          </c:cat>
          <c:val>
            <c:numRef>
              <c:f>Лист3!$B$4:$B$6</c:f>
              <c:numCache>
                <c:formatCode>#,##0.00</c:formatCode>
                <c:ptCount val="3"/>
                <c:pt idx="0">
                  <c:v>397680.2</c:v>
                </c:pt>
                <c:pt idx="1">
                  <c:v>415263.3</c:v>
                </c:pt>
                <c:pt idx="2">
                  <c:v>414323.7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7468312"/>
        <c:axId val="727468704"/>
      </c:barChart>
      <c:catAx>
        <c:axId val="727468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27468704"/>
        <c:crosses val="autoZero"/>
        <c:auto val="1"/>
        <c:lblAlgn val="ctr"/>
        <c:lblOffset val="100"/>
        <c:noMultiLvlLbl val="0"/>
      </c:catAx>
      <c:valAx>
        <c:axId val="72746870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727468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877310911187276E-2"/>
          <c:y val="0.10280313525761432"/>
          <c:w val="0.46621579223957393"/>
          <c:h val="0.77648119554175365"/>
        </c:manualLayout>
      </c:layout>
      <c:doughnut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dPt>
            <c:idx val="0"/>
            <c:bubble3D val="0"/>
            <c:explosion val="1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Pt>
            <c:idx val="1"/>
            <c:bubble3D val="0"/>
            <c:explosion val="8"/>
            <c:spPr>
              <a:solidFill>
                <a:srgbClr val="FF99FF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2"/>
              <c:layout>
                <c:manualLayout>
                  <c:x val="-8.5202933932839956E-3"/>
                  <c:y val="-0.1253877376011238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Лист3!$A$27:$A$29</c:f>
              <c:strCache>
                <c:ptCount val="3"/>
                <c:pt idx="0">
                  <c:v>Областные средства</c:v>
                </c:pt>
                <c:pt idx="1">
                  <c:v>Местные средства</c:v>
                </c:pt>
                <c:pt idx="2">
                  <c:v>Федеральные средства</c:v>
                </c:pt>
              </c:strCache>
            </c:strRef>
          </c:cat>
          <c:val>
            <c:numRef>
              <c:f>Лист3!$B$27:$B$29</c:f>
              <c:numCache>
                <c:formatCode>#,##0.00</c:formatCode>
                <c:ptCount val="3"/>
                <c:pt idx="0">
                  <c:v>249399.9</c:v>
                </c:pt>
                <c:pt idx="1">
                  <c:v>149969.1</c:v>
                </c:pt>
                <c:pt idx="2">
                  <c:v>14954.7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9"/>
        <c:holeSize val="50"/>
      </c:doughnutChart>
    </c:plotArea>
    <c:legend>
      <c:legendPos val="r"/>
      <c:layout>
        <c:manualLayout>
          <c:xMode val="edge"/>
          <c:yMode val="edge"/>
          <c:x val="0.61761090973252319"/>
          <c:y val="0.21228538897878457"/>
          <c:w val="0.34611377342325927"/>
          <c:h val="0.5102498128528072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1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191412843033754E-2"/>
          <c:y val="7.7605384362559551E-2"/>
          <c:w val="0.62112423234476166"/>
          <c:h val="0.89721885113669564"/>
        </c:manualLayout>
      </c:layout>
      <c:pie3D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dPt>
          <c:dPt>
            <c:idx val="1"/>
            <c:bubble3D val="0"/>
            <c:spPr>
              <a:solidFill>
                <a:srgbClr val="FF3399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Pt>
            <c:idx val="3"/>
            <c:bubble3D val="0"/>
            <c:explosion val="2"/>
            <c:spPr>
              <a:solidFill>
                <a:srgbClr val="CC66FF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bubble3D val="0"/>
            <c:spPr>
              <a:solidFill>
                <a:srgbClr val="00B050"/>
              </a:solidFill>
              <a:ln>
                <a:solidFill>
                  <a:srgbClr val="FF0000"/>
                </a:solidFill>
              </a:ln>
            </c:spPr>
          </c:dPt>
          <c:dPt>
            <c:idx val="6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7"/>
            <c:bubble3D val="0"/>
            <c:spPr>
              <a:solidFill>
                <a:srgbClr val="FFC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-0.15565246884792236"/>
                  <c:y val="-0.209073623054181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588377015560359E-2"/>
                  <c:y val="-1.794893244846798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Лист4!$A$2:$A$10</c:f>
              <c:strCache>
                <c:ptCount val="9"/>
                <c:pt idx="0">
                  <c:v>Выполнение муниципальных заданий</c:v>
                </c:pt>
                <c:pt idx="1">
                  <c:v>Дивеевская монастырская православная СОШ</c:v>
                </c:pt>
                <c:pt idx="2">
                  <c:v>Содержание аппарата управления</c:v>
                </c:pt>
                <c:pt idx="3">
                  <c:v>Содержание учебно -методического кабинета и ЦБ</c:v>
                </c:pt>
                <c:pt idx="4">
                  <c:v>Аттестация пед.работников</c:v>
                </c:pt>
                <c:pt idx="5">
                  <c:v>Опека и попечителтьсвто несовершеннолетних</c:v>
                </c:pt>
                <c:pt idx="6">
                  <c:v>Компенсация части родительской платы</c:v>
                </c:pt>
                <c:pt idx="7">
                  <c:v>Отдых и оздоровление детей</c:v>
                </c:pt>
                <c:pt idx="8">
                  <c:v>Иные субсидии</c:v>
                </c:pt>
              </c:strCache>
            </c:strRef>
          </c:cat>
          <c:val>
            <c:numRef>
              <c:f>Лист4!$B$2:$B$10</c:f>
              <c:numCache>
                <c:formatCode>#,##0.00</c:formatCode>
                <c:ptCount val="9"/>
                <c:pt idx="0">
                  <c:v>308861.2</c:v>
                </c:pt>
                <c:pt idx="1">
                  <c:v>23505.4</c:v>
                </c:pt>
                <c:pt idx="2">
                  <c:v>3950.8</c:v>
                </c:pt>
                <c:pt idx="3">
                  <c:v>13540</c:v>
                </c:pt>
                <c:pt idx="4">
                  <c:v>671.3</c:v>
                </c:pt>
                <c:pt idx="5">
                  <c:v>596.5</c:v>
                </c:pt>
                <c:pt idx="6">
                  <c:v>1859.2</c:v>
                </c:pt>
                <c:pt idx="7">
                  <c:v>3962.2</c:v>
                </c:pt>
                <c:pt idx="8">
                  <c:v>57377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819523101574196"/>
          <c:y val="6.1149156691182961E-2"/>
          <c:w val="0.33958878135137804"/>
          <c:h val="0.93856637699339518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00FF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5.5555555555555558E-3"/>
                  <c:y val="-0.199074074074074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3333333333332829E-3"/>
                  <c:y val="-0.402777777777777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40740740740740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Лист5!$A$4:$A$6</c:f>
              <c:strCache>
                <c:ptCount val="3"/>
                <c:pt idx="0">
                  <c:v>первоначальный план  2023</c:v>
                </c:pt>
                <c:pt idx="1">
                  <c:v>уточненный план 2023</c:v>
                </c:pt>
                <c:pt idx="2">
                  <c:v> исполнено за 2023</c:v>
                </c:pt>
              </c:strCache>
            </c:strRef>
          </c:cat>
          <c:val>
            <c:numRef>
              <c:f>Лист5!$B$4:$B$6</c:f>
              <c:numCache>
                <c:formatCode>#,##0.00</c:formatCode>
                <c:ptCount val="3"/>
                <c:pt idx="0">
                  <c:v>94801.2</c:v>
                </c:pt>
                <c:pt idx="1">
                  <c:v>274095.7</c:v>
                </c:pt>
                <c:pt idx="2">
                  <c:v>274091.09999999998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7462432"/>
        <c:axId val="727469880"/>
      </c:barChart>
      <c:catAx>
        <c:axId val="727462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27469880"/>
        <c:crosses val="autoZero"/>
        <c:auto val="1"/>
        <c:lblAlgn val="ctr"/>
        <c:lblOffset val="100"/>
        <c:noMultiLvlLbl val="0"/>
      </c:catAx>
      <c:valAx>
        <c:axId val="72746988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727462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156233037561902"/>
          <c:w val="0.81658352718417915"/>
          <c:h val="0.70526608265878932"/>
        </c:manualLayout>
      </c:layout>
      <c:pie3DChart>
        <c:varyColors val="1"/>
        <c:ser>
          <c:idx val="0"/>
          <c:order val="0"/>
          <c:spPr>
            <a:ln w="19050"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rgbClr val="FF0000"/>
                </a:solidFill>
              </a:ln>
            </c:spPr>
          </c:dPt>
          <c:dPt>
            <c:idx val="1"/>
            <c:bubble3D val="0"/>
            <c:spPr>
              <a:solidFill>
                <a:srgbClr val="CC66FF"/>
              </a:solidFill>
              <a:ln w="19050"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00FF00"/>
              </a:solidFill>
              <a:ln w="19050">
                <a:solidFill>
                  <a:srgbClr val="FF0000"/>
                </a:solidFill>
              </a:ln>
            </c:spPr>
          </c:dPt>
          <c:dPt>
            <c:idx val="3"/>
            <c:bubble3D val="0"/>
            <c:spPr>
              <a:solidFill>
                <a:srgbClr val="00CCFF"/>
              </a:solidFill>
              <a:ln w="19050">
                <a:solidFill>
                  <a:srgbClr val="FF0000"/>
                </a:solidFill>
              </a:ln>
            </c:spPr>
          </c:dPt>
          <c:dPt>
            <c:idx val="4"/>
            <c:bubble3D val="0"/>
            <c:spPr>
              <a:solidFill>
                <a:srgbClr val="CCFF33"/>
              </a:solidFill>
              <a:ln w="19050">
                <a:solidFill>
                  <a:srgbClr val="FF0000"/>
                </a:solidFill>
              </a:ln>
            </c:spPr>
          </c:dPt>
          <c:dPt>
            <c:idx val="5"/>
            <c:bubble3D val="0"/>
            <c:spPr>
              <a:solidFill>
                <a:srgbClr val="FF0000"/>
              </a:solidFill>
              <a:ln w="19050">
                <a:solidFill>
                  <a:srgbClr val="FF0000"/>
                </a:solidFill>
              </a:ln>
            </c:spPr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0000"/>
                </a:solidFill>
              </a:ln>
            </c:spPr>
          </c:dPt>
          <c:dPt>
            <c:idx val="8"/>
            <c:bubble3D val="0"/>
            <c:spPr>
              <a:solidFill>
                <a:srgbClr val="CCFF33"/>
              </a:solidFill>
              <a:ln w="19050"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-0.14288603087158375"/>
                  <c:y val="-0.1045008281507052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140579116575519"/>
                  <c:y val="-6.62895569289074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624724392727091E-2"/>
                  <c:y val="4.233057097049215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1998314456856251E-2"/>
                  <c:y val="6.97554757715336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9781807376950445E-2"/>
                  <c:y val="9.304573177963795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6.5895903211097998E-4"/>
                  <c:y val="-4.28615083645314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4.3470104139619006E-2"/>
                  <c:y val="-4.34152949039777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Лист6!$A$3:$A$12</c:f>
              <c:strCache>
                <c:ptCount val="10"/>
                <c:pt idx="0">
                  <c:v>Строительство Центра культурного развития</c:v>
                </c:pt>
                <c:pt idx="1">
                  <c:v>Муниципального задания МБУК «Культурно-досуговое объединение Дивеевского муниципального округа»</c:v>
                </c:pt>
                <c:pt idx="2">
                  <c:v>Муниципального задания МБАУК «Централизованная библиотечная система Дивеевского муниципального округа» </c:v>
                </c:pt>
                <c:pt idx="3">
                  <c:v>Муниципального задания МБУДО «Дивеевская ДМШ» </c:v>
                </c:pt>
                <c:pt idx="4">
                  <c:v>Субсидии МБУК «Культурно-досуговое объединение Дивеевского муниципального округа» </c:v>
                </c:pt>
                <c:pt idx="5">
                  <c:v>Субсидии МБАУК «Централизованная библиотечная система Дивеевского муниципального округа» </c:v>
                </c:pt>
                <c:pt idx="6">
                  <c:v>Субсидии МАУДО «Дивеевская музыкальная школа»</c:v>
                </c:pt>
                <c:pt idx="7">
                  <c:v>Содержание МКУ «ЦХО учреждений культуры»</c:v>
                </c:pt>
                <c:pt idx="8">
                  <c:v>Содержание централизованной бухгалтерии </c:v>
                </c:pt>
                <c:pt idx="9">
                  <c:v>Содержание аппарата </c:v>
                </c:pt>
              </c:strCache>
            </c:strRef>
          </c:cat>
          <c:val>
            <c:numRef>
              <c:f>Лист6!$B$3:$B$12</c:f>
              <c:numCache>
                <c:formatCode>#,##0.00</c:formatCode>
                <c:ptCount val="10"/>
                <c:pt idx="0">
                  <c:v>169391.9</c:v>
                </c:pt>
                <c:pt idx="1">
                  <c:v>39710.199999999997</c:v>
                </c:pt>
                <c:pt idx="2">
                  <c:v>23286.799999999999</c:v>
                </c:pt>
                <c:pt idx="3">
                  <c:v>15394.5</c:v>
                </c:pt>
                <c:pt idx="4">
                  <c:v>4859.3999999999996</c:v>
                </c:pt>
                <c:pt idx="5">
                  <c:v>1759.2</c:v>
                </c:pt>
                <c:pt idx="6">
                  <c:v>233</c:v>
                </c:pt>
                <c:pt idx="7">
                  <c:v>13455.2</c:v>
                </c:pt>
                <c:pt idx="8">
                  <c:v>3432.6</c:v>
                </c:pt>
                <c:pt idx="9">
                  <c:v>2568.1999999999998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775712781779783"/>
          <c:y val="1.5506023104497689E-2"/>
          <c:w val="0.3420519098440491"/>
          <c:h val="0.98449397689550233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60743486128659907"/>
          <c:h val="0.92815257969814613"/>
        </c:manualLayout>
      </c:layout>
      <c:pie3D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Pt>
            <c:idx val="1"/>
            <c:bubble3D val="0"/>
            <c:explosion val="6"/>
            <c:spPr>
              <a:solidFill>
                <a:srgbClr val="FF9966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explosion val="21"/>
            <c:spPr>
              <a:solidFill>
                <a:srgbClr val="CCFF33"/>
              </a:solidFill>
              <a:ln>
                <a:solidFill>
                  <a:srgbClr val="FF0000"/>
                </a:solidFill>
              </a:ln>
            </c:spPr>
          </c:dPt>
          <c:dPt>
            <c:idx val="3"/>
            <c:bubble3D val="0"/>
            <c:explosion val="17"/>
          </c:dPt>
          <c:dPt>
            <c:idx val="4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5"/>
            <c:bubble3D val="0"/>
            <c:spPr>
              <a:solidFill>
                <a:srgbClr val="00206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0.12520560333220979"/>
                  <c:y val="0.14999760300605869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82,1%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000" smtClean="0"/>
                      <a:t>17,2%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0307682385572978E-2"/>
                  <c:y val="-4.8263282770711928E-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0,3%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6304685543414198E-2"/>
                  <c:y val="8.0428468374138029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0,1%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000" smtClean="0"/>
                      <a:t>0,1%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190413871151793"/>
                  <c:y val="-1.4355140144245769E-2"/>
                </c:manualLayout>
              </c:layout>
              <c:tx>
                <c:rich>
                  <a:bodyPr/>
                  <a:lstStyle/>
                  <a:p>
                    <a:r>
                      <a:rPr lang="en-US" sz="2000" smtClean="0"/>
                      <a:t>0,2%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Лист7!$A$4:$A$9</c:f>
              <c:strCache>
                <c:ptCount val="6"/>
                <c:pt idx="0">
                  <c:v>Изъятие земельных участков и расположенных на них объектов недвижимости 234 242,2 тыс.руб.</c:v>
                </c:pt>
                <c:pt idx="1">
                  <c:v>Выкуп источников теплоснабжения в п. Сатис в рамках АИП 49 159,7 тыс.руб.</c:v>
                </c:pt>
                <c:pt idx="2">
                  <c:v>Формирование земельных участков с целью выставления на торги 825,6 тыс.руб.</c:v>
                </c:pt>
                <c:pt idx="3">
                  <c:v>Рыночная оценка по изъятию объектов недвижимости для муниципальных нужд  260,0 тыс.руб.</c:v>
                </c:pt>
                <c:pt idx="4">
                  <c:v>Организация содержания и технического обслуживания муниципального жилищного фонда 177,0 тыс.руб.</c:v>
                </c:pt>
                <c:pt idx="5">
                  <c:v>Иные расходы 497,3 тыс.руб.</c:v>
                </c:pt>
              </c:strCache>
            </c:strRef>
          </c:cat>
          <c:val>
            <c:numRef>
              <c:f>Лист7!$B$4:$B$9</c:f>
              <c:numCache>
                <c:formatCode>#,##0.0</c:formatCode>
                <c:ptCount val="6"/>
                <c:pt idx="0">
                  <c:v>234242.2</c:v>
                </c:pt>
                <c:pt idx="1">
                  <c:v>49159.7</c:v>
                </c:pt>
                <c:pt idx="2">
                  <c:v>825.6</c:v>
                </c:pt>
                <c:pt idx="3">
                  <c:v>260</c:v>
                </c:pt>
                <c:pt idx="4">
                  <c:v>177</c:v>
                </c:pt>
                <c:pt idx="5">
                  <c:v>497.3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224009377981884"/>
          <c:y val="1.1701515661121371E-3"/>
          <c:w val="0.33787003936218923"/>
          <c:h val="0.99882984843388789"/>
        </c:manualLayout>
      </c:layout>
      <c:overlay val="0"/>
      <c:txPr>
        <a:bodyPr/>
        <a:lstStyle/>
        <a:p>
          <a:pPr>
            <a:defRPr sz="13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941450949894458E-2"/>
          <c:y val="6.0971052832457469E-2"/>
          <c:w val="0.59620853238529048"/>
          <c:h val="0.915647428565850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3946828130207756"/>
          <c:y val="1.4994878271533063E-2"/>
          <c:w val="0.34719842239751136"/>
          <c:h val="0.98023113630038849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656990493119811E-2"/>
          <c:y val="3.4607544344474181E-3"/>
          <c:w val="0.52893189272153696"/>
          <c:h val="0.8100217813329058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9966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00CC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ОБЩ.ЗНАЧ!$A$4:$A$7</c:f>
              <c:strCache>
                <c:ptCount val="4"/>
                <c:pt idx="0">
                  <c:v>Ремонт наружного освещения в п.Сатис ул.Запрудная, ул.Первомайская, в п.Беленки, ул.Дачная, в п.Новостройка ул.Луговая Дивеевского муниципального округа Нижегородской области</c:v>
                </c:pt>
                <c:pt idx="1">
                  <c:v>Благоустройство молодежной танцевальной площади с тротуаром около Дома культуры в п.Сатис Дивеевского муниципального округа Нижегородской области </c:v>
                </c:pt>
                <c:pt idx="2">
                  <c:v>Ремонт тротуара от дома №23 по ул.Октябрьская до остановочного павильона бывшего мясокомбината в п.Сатис Дивеевского муниципального округа Нижегородской области</c:v>
                </c:pt>
                <c:pt idx="3">
                  <c:v>Ремонт здания Дома культуры в с.Смирново Дивеевского муниципального округа Нижегородской области</c:v>
                </c:pt>
              </c:strCache>
            </c:strRef>
          </c:cat>
          <c:val>
            <c:numRef>
              <c:f>ОБЩ.ЗНАЧ!$B$4:$B$7</c:f>
              <c:numCache>
                <c:formatCode>#,##0.00</c:formatCode>
                <c:ptCount val="4"/>
                <c:pt idx="0">
                  <c:v>1286.5</c:v>
                </c:pt>
                <c:pt idx="1">
                  <c:v>3805</c:v>
                </c:pt>
                <c:pt idx="2">
                  <c:v>2745</c:v>
                </c:pt>
                <c:pt idx="3">
                  <c:v>2673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001141076917378"/>
          <c:y val="6.1274105771972516E-2"/>
          <c:w val="0.35780208096489197"/>
          <c:h val="0.93872595901320299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204724409448803E-3"/>
          <c:y val="0.16435185185185186"/>
          <c:w val="0.56308814523184603"/>
          <c:h val="0.83333333333333337"/>
        </c:manualLayout>
      </c:layout>
      <c:doughnutChart>
        <c:varyColors val="1"/>
        <c:ser>
          <c:idx val="0"/>
          <c:order val="0"/>
          <c:explosion val="11"/>
          <c:dPt>
            <c:idx val="0"/>
            <c:bubble3D val="0"/>
            <c:explosion val="5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rgbClr val="7030A0"/>
              </a:solidFill>
            </c:spPr>
          </c:dPt>
          <c:dLbls>
            <c:dLbl>
              <c:idx val="2"/>
              <c:layout>
                <c:manualLayout>
                  <c:x val="9.8969818701199461E-2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ОБЩ.ЗНАЧ!$A$12:$A$14</c:f>
              <c:strCache>
                <c:ptCount val="3"/>
                <c:pt idx="0">
                  <c:v>Областные средства</c:v>
                </c:pt>
                <c:pt idx="1">
                  <c:v>Местные средства</c:v>
                </c:pt>
                <c:pt idx="2">
                  <c:v>Инициативный платеж</c:v>
                </c:pt>
              </c:strCache>
            </c:strRef>
          </c:cat>
          <c:val>
            <c:numRef>
              <c:f>ОБЩ.ЗНАЧ!$B$12:$B$14</c:f>
              <c:numCache>
                <c:formatCode>#,##0.00</c:formatCode>
                <c:ptCount val="3"/>
                <c:pt idx="0">
                  <c:v>6830.18</c:v>
                </c:pt>
                <c:pt idx="1">
                  <c:v>3152.85</c:v>
                </c:pt>
                <c:pt idx="2">
                  <c:v>526.47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  <c:holeSize val="50"/>
      </c:doughnutChart>
    </c:plotArea>
    <c:legend>
      <c:legendPos val="r"/>
      <c:layout>
        <c:manualLayout>
          <c:xMode val="edge"/>
          <c:yMode val="edge"/>
          <c:x val="0.6294000906374112"/>
          <c:y val="0.28646106736657917"/>
          <c:w val="0.32755073576956678"/>
          <c:h val="0.6115718868474773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353663632452221E-2"/>
          <c:y val="3.2248169531928121E-3"/>
          <c:w val="0.48414130875507499"/>
          <c:h val="0.7053168014530449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167957130358702"/>
          <c:y val="3.8566527346534316E-5"/>
          <c:w val="0.32674092300962382"/>
          <c:h val="0.71266703692849231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975038003907422E-2"/>
          <c:y val="9.1564497324292671E-2"/>
          <c:w val="0.54958674420096054"/>
          <c:h val="0.8104121822557821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FF00"/>
              </a:solidFill>
            </c:spPr>
          </c:dPt>
          <c:dPt>
            <c:idx val="1"/>
            <c:bubble3D val="0"/>
            <c:spPr>
              <a:solidFill>
                <a:srgbClr val="9966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Лист2!$B$3:$B$5</c:f>
              <c:strCache>
                <c:ptCount val="3"/>
                <c:pt idx="0">
                  <c:v>Национальный проект "Культура"</c:v>
                </c:pt>
                <c:pt idx="1">
                  <c:v>Национальный проект "Образование"</c:v>
                </c:pt>
                <c:pt idx="2">
                  <c:v>Национальный проект "Жилье и городская среда"</c:v>
                </c:pt>
              </c:strCache>
            </c:strRef>
          </c:cat>
          <c:val>
            <c:numRef>
              <c:f>Лист2!$C$3:$C$5</c:f>
              <c:numCache>
                <c:formatCode>General</c:formatCode>
                <c:ptCount val="3"/>
                <c:pt idx="0">
                  <c:v>140</c:v>
                </c:pt>
                <c:pt idx="1">
                  <c:v>2918</c:v>
                </c:pt>
                <c:pt idx="2">
                  <c:v>4720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655372076995959"/>
          <c:y val="0.10883956054574513"/>
          <c:w val="0.28484289911780353"/>
          <c:h val="0.73568405253446789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8878533015851093"/>
          <c:w val="0.80762549340818046"/>
          <c:h val="0.68225977894348078"/>
        </c:manualLayout>
      </c:layout>
      <c:doughnutChart>
        <c:varyColors val="1"/>
        <c:ser>
          <c:idx val="0"/>
          <c:order val="0"/>
          <c:explosion val="1"/>
          <c:dPt>
            <c:idx val="0"/>
            <c:bubble3D val="0"/>
            <c:explosion val="4"/>
            <c:spPr>
              <a:solidFill>
                <a:srgbClr val="FF99FF"/>
              </a:solidFill>
            </c:spPr>
          </c:dPt>
          <c:dPt>
            <c:idx val="1"/>
            <c:bubble3D val="0"/>
            <c:explosion val="11"/>
            <c:spPr>
              <a:solidFill>
                <a:srgbClr val="00CCFF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Lbls>
            <c:dLbl>
              <c:idx val="2"/>
              <c:layout>
                <c:manualLayout>
                  <c:x val="6.1876947795892728E-2"/>
                  <c:y val="4.2822944597747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Лист2!$B$21:$B$23</c:f>
              <c:strCache>
                <c:ptCount val="3"/>
                <c:pt idx="0">
                  <c:v>Федеральные средства</c:v>
                </c:pt>
                <c:pt idx="1">
                  <c:v>Областные средства </c:v>
                </c:pt>
                <c:pt idx="2">
                  <c:v>Местные средства</c:v>
                </c:pt>
              </c:strCache>
            </c:strRef>
          </c:cat>
          <c:val>
            <c:numRef>
              <c:f>Лист2!$C$21:$C$23</c:f>
              <c:numCache>
                <c:formatCode>General</c:formatCode>
                <c:ptCount val="3"/>
                <c:pt idx="0">
                  <c:v>5516</c:v>
                </c:pt>
                <c:pt idx="1">
                  <c:v>1782</c:v>
                </c:pt>
                <c:pt idx="2">
                  <c:v>480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  <c:holeSize val="50"/>
      </c:doughnutChart>
    </c:plotArea>
    <c:legend>
      <c:legendPos val="r"/>
      <c:layout>
        <c:manualLayout>
          <c:xMode val="edge"/>
          <c:yMode val="edge"/>
          <c:x val="0.68080395515863645"/>
          <c:y val="0.26583682894092847"/>
          <c:w val="0.31919598043858399"/>
          <c:h val="0.5110046252170811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5EDAC-0FF7-42C6-8378-5E2603EDC90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163DF1C-5CD7-49BE-BC24-45E5EFA6AB67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E887F15-33BF-4B14-85A2-407FBCBE2AD0}" type="parTrans" cxnId="{4E7F91AC-64EF-4E55-A9EC-9CFDB901C656}">
      <dgm:prSet/>
      <dgm:spPr/>
      <dgm:t>
        <a:bodyPr/>
        <a:lstStyle/>
        <a:p>
          <a:endParaRPr lang="ru-RU"/>
        </a:p>
      </dgm:t>
    </dgm:pt>
    <dgm:pt modelId="{6F3C6128-0607-4F8D-B7D0-74B5507E3877}" type="sibTrans" cxnId="{4E7F91AC-64EF-4E55-A9EC-9CFDB901C656}">
      <dgm:prSet/>
      <dgm:spPr/>
      <dgm:t>
        <a:bodyPr/>
        <a:lstStyle/>
        <a:p>
          <a:endParaRPr lang="ru-RU"/>
        </a:p>
      </dgm:t>
    </dgm:pt>
    <dgm:pt modelId="{CC64A94B-76B2-48D9-958B-413063F7CAF1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13178B-BE4D-4A01-9229-0D741F1EE9C9}" type="parTrans" cxnId="{45DCE4F0-53B2-4191-93D6-D21AF2D2CBFF}">
      <dgm:prSet/>
      <dgm:spPr/>
      <dgm:t>
        <a:bodyPr/>
        <a:lstStyle/>
        <a:p>
          <a:endParaRPr lang="ru-RU"/>
        </a:p>
      </dgm:t>
    </dgm:pt>
    <dgm:pt modelId="{CD1F7C03-26EA-4144-9BA4-EB888FDFBB74}" type="sibTrans" cxnId="{45DCE4F0-53B2-4191-93D6-D21AF2D2CBFF}">
      <dgm:prSet/>
      <dgm:spPr/>
      <dgm:t>
        <a:bodyPr/>
        <a:lstStyle/>
        <a:p>
          <a:endParaRPr lang="ru-RU"/>
        </a:p>
      </dgm:t>
    </dgm:pt>
    <dgm:pt modelId="{AFDB3ADC-3F5E-4144-95C7-A0844B92BA24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Безвозмездные поступления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AB8E932-05B2-4242-8236-F24F9621D01B}" type="parTrans" cxnId="{B83A78CB-A268-41A0-B9A3-9D065D4C58EC}">
      <dgm:prSet/>
      <dgm:spPr/>
      <dgm:t>
        <a:bodyPr/>
        <a:lstStyle/>
        <a:p>
          <a:endParaRPr lang="ru-RU"/>
        </a:p>
      </dgm:t>
    </dgm:pt>
    <dgm:pt modelId="{3EFEAFE9-B016-400A-9D41-99AA1BD2D886}" type="sibTrans" cxnId="{B83A78CB-A268-41A0-B9A3-9D065D4C58EC}">
      <dgm:prSet/>
      <dgm:spPr/>
      <dgm:t>
        <a:bodyPr/>
        <a:lstStyle/>
        <a:p>
          <a:endParaRPr lang="ru-RU"/>
        </a:p>
      </dgm:t>
    </dgm:pt>
    <dgm:pt modelId="{F3091859-5203-4956-AE78-F12CD3C926A5}" type="pres">
      <dgm:prSet presAssocID="{9A55EDAC-0FF7-42C6-8378-5E2603EDC906}" presName="linearFlow" presStyleCnt="0">
        <dgm:presLayoutVars>
          <dgm:dir/>
          <dgm:resizeHandles val="exact"/>
        </dgm:presLayoutVars>
      </dgm:prSet>
      <dgm:spPr/>
    </dgm:pt>
    <dgm:pt modelId="{506ACE73-9317-444E-A2BC-848DBCDFFCA8}" type="pres">
      <dgm:prSet presAssocID="{C163DF1C-5CD7-49BE-BC24-45E5EFA6AB67}" presName="composite" presStyleCnt="0"/>
      <dgm:spPr/>
    </dgm:pt>
    <dgm:pt modelId="{A6EF7546-DAAE-4C5B-93FA-BC801723FA2F}" type="pres">
      <dgm:prSet presAssocID="{C163DF1C-5CD7-49BE-BC24-45E5EFA6AB67}" presName="imgShp" presStyleLbl="fgImgPlace1" presStyleIdx="0" presStyleCnt="3"/>
      <dgm:spPr>
        <a:solidFill>
          <a:srgbClr val="7030A0"/>
        </a:solidFill>
      </dgm:spPr>
    </dgm:pt>
    <dgm:pt modelId="{7A333640-907A-440E-B9A0-02930EE786A3}" type="pres">
      <dgm:prSet presAssocID="{C163DF1C-5CD7-49BE-BC24-45E5EFA6AB6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2B3E5-A896-4E29-B7B9-E0843CB60C3B}" type="pres">
      <dgm:prSet presAssocID="{6F3C6128-0607-4F8D-B7D0-74B5507E3877}" presName="spacing" presStyleCnt="0"/>
      <dgm:spPr/>
    </dgm:pt>
    <dgm:pt modelId="{A4273C61-4938-44C7-B314-0B8A5D7B4434}" type="pres">
      <dgm:prSet presAssocID="{CC64A94B-76B2-48D9-958B-413063F7CAF1}" presName="composite" presStyleCnt="0"/>
      <dgm:spPr/>
    </dgm:pt>
    <dgm:pt modelId="{08781F21-C4BB-4AAE-96C8-7ABEC3E36796}" type="pres">
      <dgm:prSet presAssocID="{CC64A94B-76B2-48D9-958B-413063F7CAF1}" presName="imgShp" presStyleLbl="fgImgPlace1" presStyleIdx="1" presStyleCnt="3"/>
      <dgm:spPr>
        <a:solidFill>
          <a:srgbClr val="FFC000"/>
        </a:solidFill>
      </dgm:spPr>
    </dgm:pt>
    <dgm:pt modelId="{636C78B6-4794-4031-8065-500CCA3AF0EE}" type="pres">
      <dgm:prSet presAssocID="{CC64A94B-76B2-48D9-958B-413063F7CAF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64F4B-7FD5-4A63-AF43-19EB1A178B07}" type="pres">
      <dgm:prSet presAssocID="{CD1F7C03-26EA-4144-9BA4-EB888FDFBB74}" presName="spacing" presStyleCnt="0"/>
      <dgm:spPr/>
    </dgm:pt>
    <dgm:pt modelId="{1366B8B3-AA5C-4845-BC9C-230A9539F621}" type="pres">
      <dgm:prSet presAssocID="{AFDB3ADC-3F5E-4144-95C7-A0844B92BA24}" presName="composite" presStyleCnt="0"/>
      <dgm:spPr/>
    </dgm:pt>
    <dgm:pt modelId="{5EBF2180-8AF3-48E9-A4FB-FBEF91511DD3}" type="pres">
      <dgm:prSet presAssocID="{AFDB3ADC-3F5E-4144-95C7-A0844B92BA24}" presName="imgShp" presStyleLbl="fgImgPlace1" presStyleIdx="2" presStyleCnt="3"/>
      <dgm:spPr>
        <a:solidFill>
          <a:schemeClr val="accent6">
            <a:lumMod val="60000"/>
            <a:lumOff val="40000"/>
          </a:schemeClr>
        </a:solidFill>
      </dgm:spPr>
    </dgm:pt>
    <dgm:pt modelId="{6722BD83-B3D3-4CFC-8CA4-2A43D7C1EAEA}" type="pres">
      <dgm:prSet presAssocID="{AFDB3ADC-3F5E-4144-95C7-A0844B92BA2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DCE4F0-53B2-4191-93D6-D21AF2D2CBFF}" srcId="{9A55EDAC-0FF7-42C6-8378-5E2603EDC906}" destId="{CC64A94B-76B2-48D9-958B-413063F7CAF1}" srcOrd="1" destOrd="0" parTransId="{5413178B-BE4D-4A01-9229-0D741F1EE9C9}" sibTransId="{CD1F7C03-26EA-4144-9BA4-EB888FDFBB74}"/>
    <dgm:cxn modelId="{4E7F91AC-64EF-4E55-A9EC-9CFDB901C656}" srcId="{9A55EDAC-0FF7-42C6-8378-5E2603EDC906}" destId="{C163DF1C-5CD7-49BE-BC24-45E5EFA6AB67}" srcOrd="0" destOrd="0" parTransId="{6E887F15-33BF-4B14-85A2-407FBCBE2AD0}" sibTransId="{6F3C6128-0607-4F8D-B7D0-74B5507E3877}"/>
    <dgm:cxn modelId="{B83A78CB-A268-41A0-B9A3-9D065D4C58EC}" srcId="{9A55EDAC-0FF7-42C6-8378-5E2603EDC906}" destId="{AFDB3ADC-3F5E-4144-95C7-A0844B92BA24}" srcOrd="2" destOrd="0" parTransId="{2AB8E932-05B2-4242-8236-F24F9621D01B}" sibTransId="{3EFEAFE9-B016-400A-9D41-99AA1BD2D886}"/>
    <dgm:cxn modelId="{1B312AE0-0D94-44C9-A1F0-3C459D66E4FB}" type="presOf" srcId="{C163DF1C-5CD7-49BE-BC24-45E5EFA6AB67}" destId="{7A333640-907A-440E-B9A0-02930EE786A3}" srcOrd="0" destOrd="0" presId="urn:microsoft.com/office/officeart/2005/8/layout/vList3"/>
    <dgm:cxn modelId="{996DE81C-92E2-4A46-8C2A-BAF3CDBF9CB7}" type="presOf" srcId="{CC64A94B-76B2-48D9-958B-413063F7CAF1}" destId="{636C78B6-4794-4031-8065-500CCA3AF0EE}" srcOrd="0" destOrd="0" presId="urn:microsoft.com/office/officeart/2005/8/layout/vList3"/>
    <dgm:cxn modelId="{ADD62EA5-52C6-4FBA-ADA3-F61664FCC71D}" type="presOf" srcId="{AFDB3ADC-3F5E-4144-95C7-A0844B92BA24}" destId="{6722BD83-B3D3-4CFC-8CA4-2A43D7C1EAEA}" srcOrd="0" destOrd="0" presId="urn:microsoft.com/office/officeart/2005/8/layout/vList3"/>
    <dgm:cxn modelId="{A0BE6E0F-E4A0-4034-A87F-3B482CE4103F}" type="presOf" srcId="{9A55EDAC-0FF7-42C6-8378-5E2603EDC906}" destId="{F3091859-5203-4956-AE78-F12CD3C926A5}" srcOrd="0" destOrd="0" presId="urn:microsoft.com/office/officeart/2005/8/layout/vList3"/>
    <dgm:cxn modelId="{27CEB9FA-A4CB-470A-8B00-0FCCCBA7698D}" type="presParOf" srcId="{F3091859-5203-4956-AE78-F12CD3C926A5}" destId="{506ACE73-9317-444E-A2BC-848DBCDFFCA8}" srcOrd="0" destOrd="0" presId="urn:microsoft.com/office/officeart/2005/8/layout/vList3"/>
    <dgm:cxn modelId="{89610DEC-5537-4423-A9D1-A3296C4B73C6}" type="presParOf" srcId="{506ACE73-9317-444E-A2BC-848DBCDFFCA8}" destId="{A6EF7546-DAAE-4C5B-93FA-BC801723FA2F}" srcOrd="0" destOrd="0" presId="urn:microsoft.com/office/officeart/2005/8/layout/vList3"/>
    <dgm:cxn modelId="{ECB7ED98-2C5C-4234-9228-958DFD179A9B}" type="presParOf" srcId="{506ACE73-9317-444E-A2BC-848DBCDFFCA8}" destId="{7A333640-907A-440E-B9A0-02930EE786A3}" srcOrd="1" destOrd="0" presId="urn:microsoft.com/office/officeart/2005/8/layout/vList3"/>
    <dgm:cxn modelId="{7441E768-DD0E-45DF-ABD3-911B6319C691}" type="presParOf" srcId="{F3091859-5203-4956-AE78-F12CD3C926A5}" destId="{C792B3E5-A896-4E29-B7B9-E0843CB60C3B}" srcOrd="1" destOrd="0" presId="urn:microsoft.com/office/officeart/2005/8/layout/vList3"/>
    <dgm:cxn modelId="{4C738784-4C7F-4125-8848-C6F7B25359A0}" type="presParOf" srcId="{F3091859-5203-4956-AE78-F12CD3C926A5}" destId="{A4273C61-4938-44C7-B314-0B8A5D7B4434}" srcOrd="2" destOrd="0" presId="urn:microsoft.com/office/officeart/2005/8/layout/vList3"/>
    <dgm:cxn modelId="{0B311BC2-3DB7-4B1F-9894-BC20193743F3}" type="presParOf" srcId="{A4273C61-4938-44C7-B314-0B8A5D7B4434}" destId="{08781F21-C4BB-4AAE-96C8-7ABEC3E36796}" srcOrd="0" destOrd="0" presId="urn:microsoft.com/office/officeart/2005/8/layout/vList3"/>
    <dgm:cxn modelId="{441A6FF4-2203-47BF-BDFF-8C89A9274D57}" type="presParOf" srcId="{A4273C61-4938-44C7-B314-0B8A5D7B4434}" destId="{636C78B6-4794-4031-8065-500CCA3AF0EE}" srcOrd="1" destOrd="0" presId="urn:microsoft.com/office/officeart/2005/8/layout/vList3"/>
    <dgm:cxn modelId="{83FFD987-26A2-40C5-9C06-C7FB156767AA}" type="presParOf" srcId="{F3091859-5203-4956-AE78-F12CD3C926A5}" destId="{43264F4B-7FD5-4A63-AF43-19EB1A178B07}" srcOrd="3" destOrd="0" presId="urn:microsoft.com/office/officeart/2005/8/layout/vList3"/>
    <dgm:cxn modelId="{A0439A32-B740-49C9-813D-A28F50F25AB0}" type="presParOf" srcId="{F3091859-5203-4956-AE78-F12CD3C926A5}" destId="{1366B8B3-AA5C-4845-BC9C-230A9539F621}" srcOrd="4" destOrd="0" presId="urn:microsoft.com/office/officeart/2005/8/layout/vList3"/>
    <dgm:cxn modelId="{D45D5D19-30DB-4390-822F-0C7810E9A79A}" type="presParOf" srcId="{1366B8B3-AA5C-4845-BC9C-230A9539F621}" destId="{5EBF2180-8AF3-48E9-A4FB-FBEF91511DD3}" srcOrd="0" destOrd="0" presId="urn:microsoft.com/office/officeart/2005/8/layout/vList3"/>
    <dgm:cxn modelId="{388D4E7B-7F78-40E6-BD89-38B053B16F61}" type="presParOf" srcId="{1366B8B3-AA5C-4845-BC9C-230A9539F621}" destId="{6722BD83-B3D3-4CFC-8CA4-2A43D7C1EAE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33640-907A-440E-B9A0-02930EE786A3}">
      <dsp:nvSpPr>
        <dsp:cNvPr id="0" name=""/>
        <dsp:cNvSpPr/>
      </dsp:nvSpPr>
      <dsp:spPr>
        <a:xfrm rot="10800000">
          <a:off x="1099188" y="133"/>
          <a:ext cx="4053840" cy="312434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7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Налоговые доходы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1177296" y="133"/>
        <a:ext cx="3975732" cy="312434"/>
      </dsp:txXfrm>
    </dsp:sp>
    <dsp:sp modelId="{A6EF7546-DAAE-4C5B-93FA-BC801723FA2F}">
      <dsp:nvSpPr>
        <dsp:cNvPr id="0" name=""/>
        <dsp:cNvSpPr/>
      </dsp:nvSpPr>
      <dsp:spPr>
        <a:xfrm>
          <a:off x="942971" y="133"/>
          <a:ext cx="312434" cy="312434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C78B6-4794-4031-8065-500CCA3AF0EE}">
      <dsp:nvSpPr>
        <dsp:cNvPr id="0" name=""/>
        <dsp:cNvSpPr/>
      </dsp:nvSpPr>
      <dsp:spPr>
        <a:xfrm rot="10800000">
          <a:off x="1099188" y="390676"/>
          <a:ext cx="4053840" cy="312434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7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Неналоговые доходы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1177296" y="390676"/>
        <a:ext cx="3975732" cy="312434"/>
      </dsp:txXfrm>
    </dsp:sp>
    <dsp:sp modelId="{08781F21-C4BB-4AAE-96C8-7ABEC3E36796}">
      <dsp:nvSpPr>
        <dsp:cNvPr id="0" name=""/>
        <dsp:cNvSpPr/>
      </dsp:nvSpPr>
      <dsp:spPr>
        <a:xfrm>
          <a:off x="942971" y="390676"/>
          <a:ext cx="312434" cy="31243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22BD83-B3D3-4CFC-8CA4-2A43D7C1EAEA}">
      <dsp:nvSpPr>
        <dsp:cNvPr id="0" name=""/>
        <dsp:cNvSpPr/>
      </dsp:nvSpPr>
      <dsp:spPr>
        <a:xfrm rot="10800000">
          <a:off x="1099188" y="781219"/>
          <a:ext cx="4053840" cy="312434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7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Безвозмездные поступления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1177296" y="781219"/>
        <a:ext cx="3975732" cy="312434"/>
      </dsp:txXfrm>
    </dsp:sp>
    <dsp:sp modelId="{5EBF2180-8AF3-48E9-A4FB-FBEF91511DD3}">
      <dsp:nvSpPr>
        <dsp:cNvPr id="0" name=""/>
        <dsp:cNvSpPr/>
      </dsp:nvSpPr>
      <dsp:spPr>
        <a:xfrm>
          <a:off x="942971" y="781219"/>
          <a:ext cx="312434" cy="312434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</cdr:x>
      <cdr:y>0.10775</cdr:y>
    </cdr:from>
    <cdr:to>
      <cdr:x>0.08477</cdr:x>
      <cdr:y>0.13976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44016" y="673345"/>
          <a:ext cx="619009" cy="19999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86ADAB30-23B6-4392-86C7-66D41258D7F7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D0AB8AE4-759E-4CD3-BBA4-53720ED86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0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1E7D92-8377-4090-AAC5-309D1806DE8A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3027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59605-F8C0-4FA1-95A1-D2B6C21DBACD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0186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B4E5CF-3439-43B6-9A81-191E8C3BA75A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39406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1620E-6423-4CFA-8E15-F9330946A865}" type="slidenum">
              <a:rPr lang="ru-RU" altLang="ru-RU" smtClean="0"/>
              <a:pPr>
                <a:spcBef>
                  <a:spcPct val="0"/>
                </a:spcBef>
              </a:pPr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7276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486" indent="-282532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30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256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21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340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46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259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6972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016D7BA-3DC9-4A66-9917-CEFD807BAC73}" type="slidenum">
              <a:rPr lang="ru-RU" altLang="ru-RU" smtClean="0">
                <a:latin typeface="Calibri" panose="020F0502020204030204" pitchFamily="34" charset="0"/>
              </a:rPr>
              <a:pPr/>
              <a:t>19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37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94E084-936E-4B8E-8A62-CB9E2CB526FE}" type="slidenum">
              <a:rPr lang="ru-RU" altLang="ru-RU" smtClean="0"/>
              <a:pPr>
                <a:spcBef>
                  <a:spcPct val="0"/>
                </a:spcBef>
              </a:pPr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6840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AB5D2C-1DD6-41D7-8C49-F3B4F9072BFD}" type="slidenum">
              <a:rPr lang="ru-RU" altLang="ru-RU" smtClean="0"/>
              <a:pPr>
                <a:spcBef>
                  <a:spcPct val="0"/>
                </a:spcBef>
              </a:pPr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87713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1249" indent="-284119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1237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99953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083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213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342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8472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5601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D46B8288-4395-4BCE-B68F-B22FC7AA03E6}" type="slidenum">
              <a:rPr lang="ru-RU" altLang="ru-RU" smtClean="0">
                <a:latin typeface="Calibri" panose="020F0502020204030204" pitchFamily="34" charset="0"/>
              </a:rPr>
              <a:pPr/>
              <a:t>24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1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486" indent="-282532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30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256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21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340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46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259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6972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CACDCA9-41BA-453F-808B-031D19F4BE4C}" type="slidenum">
              <a:rPr lang="ru-RU" altLang="ru-RU" smtClean="0">
                <a:latin typeface="Calibri" panose="020F0502020204030204" pitchFamily="34" charset="0"/>
              </a:rPr>
              <a:pPr/>
              <a:t>30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4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8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lic/home.html" TargetMode="External"/><Relationship Id="rId2" Type="http://schemas.openxmlformats.org/officeDocument/2006/relationships/hyperlink" Target="http://www.government-nn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Дивеевский муниципальный район на ка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404813"/>
            <a:ext cx="447833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5" descr="Герб дивеевског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1439863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07504" y="4737100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07504" y="5445125"/>
            <a:ext cx="89289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решению Совета депутатов Дивеевского муниципального округа Нижегородской области 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19.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4.202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«Об исполнении бюджета Дивеевского муниципального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Нижегородской области за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год»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11560" y="0"/>
            <a:ext cx="7344494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муниципальный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3822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0DF5B2D-902A-470D-A529-EDA908339D24}" type="slidenum">
              <a:rPr lang="ru-RU" altLang="ru-RU" sz="1200" smtClean="0">
                <a:solidFill>
                  <a:srgbClr val="000000"/>
                </a:solidFill>
              </a:rPr>
              <a:pPr/>
              <a:t>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027342"/>
              </p:ext>
            </p:extLst>
          </p:nvPr>
        </p:nvGraphicFramePr>
        <p:xfrm>
          <a:off x="179512" y="639175"/>
          <a:ext cx="8856663" cy="6085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615"/>
                <a:gridCol w="648048"/>
              </a:tblGrid>
              <a:tr h="408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7" marR="91437"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1" marB="0" anchor="ctr">
                    <a:solidFill>
                      <a:srgbClr val="00B050"/>
                    </a:solid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 такое «Бюджет для граждан»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</a:t>
                      </a:r>
                      <a:r>
                        <a:rPr lang="ru-RU" sz="1800" baseline="0" dirty="0" smtClean="0"/>
                        <a:t> такое бюджет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Какие бывают бюджеты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чем основывается бюджет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происходит составление бюджета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Из чего складываются доходы </a:t>
                      </a:r>
                      <a:r>
                        <a:rPr lang="ru-RU" sz="1800" baseline="0" dirty="0" smtClean="0"/>
                        <a:t>бюджета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Какие налоги уплачивают жители Дивеевского муниципального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  зачисляются налоги на территории округа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324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800" b="0" dirty="0" smtClean="0"/>
                        <a:t>Как распределяются расходы по основным функциям государства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программный бюджет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межбюджетные трансферты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Какие показатели характеризовали наш округа в </a:t>
                      </a:r>
                      <a:r>
                        <a:rPr lang="ru-RU" sz="1800" b="0" dirty="0" smtClean="0"/>
                        <a:t>2023 </a:t>
                      </a:r>
                      <a:r>
                        <a:rPr lang="ru-RU" sz="1800" b="0" dirty="0" smtClean="0"/>
                        <a:t>году</a:t>
                      </a:r>
                      <a:endParaRPr lang="ru-RU" sz="1800" b="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5562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направления бюджетной и налоговой политики Дивеевского муниципального округа на 20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3-2025 </a:t>
                      </a:r>
                      <a:r>
                        <a:rPr lang="ru-RU" sz="1800" b="0" dirty="0" smtClean="0"/>
                        <a:t>годы </a:t>
                      </a:r>
                      <a:endParaRPr lang="ru-RU" sz="180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 marL="91437" marR="91437" marT="45709" marB="45709"/>
                </a:tc>
              </a:tr>
              <a:tr h="182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округа (таблица)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182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округа (диаграммы)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981200" y="1166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4092619-2803-4BBF-BFB2-90C3C0BCF93A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822146"/>
              </p:ext>
            </p:extLst>
          </p:nvPr>
        </p:nvGraphicFramePr>
        <p:xfrm>
          <a:off x="107504" y="461665"/>
          <a:ext cx="8928100" cy="627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086"/>
                <a:gridCol w="576014"/>
              </a:tblGrid>
              <a:tr h="3565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2" marR="91432" marT="45707" marB="45707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18" marB="0" anchor="ctr">
                    <a:solidFill>
                      <a:srgbClr val="00B050"/>
                    </a:solidFill>
                  </a:tcPr>
                </a:tc>
              </a:tr>
              <a:tr h="3247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параметры бюджета округа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47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Из каких поступлений сформированы доходы бюджета округа в </a:t>
                      </a:r>
                      <a:r>
                        <a:rPr lang="ru-RU" sz="1800" dirty="0" smtClean="0"/>
                        <a:t>2022-2024 </a:t>
                      </a:r>
                      <a:r>
                        <a:rPr lang="ru-RU" sz="1800" dirty="0" smtClean="0"/>
                        <a:t>гг.</a:t>
                      </a:r>
                      <a:endParaRPr lang="ru-RU" sz="1800" b="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21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421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Сколько налоговых и неналоговых доходов поступает в бюджет округа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округа по 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23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Структура налоговых доходов в </a:t>
                      </a:r>
                      <a:r>
                        <a:rPr lang="ru-RU" sz="1800" dirty="0" smtClean="0"/>
                        <a:t>2022-20</a:t>
                      </a:r>
                      <a:r>
                        <a:rPr lang="en-US" sz="1800" dirty="0" smtClean="0"/>
                        <a:t>2</a:t>
                      </a:r>
                      <a:r>
                        <a:rPr lang="ru-RU" sz="1800" dirty="0" smtClean="0"/>
                        <a:t>3 </a:t>
                      </a:r>
                      <a:r>
                        <a:rPr lang="ru-RU" sz="1800" dirty="0" smtClean="0"/>
                        <a:t>гг.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округа по неналоговым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неналоговых доходов в </a:t>
                      </a:r>
                      <a:r>
                        <a:rPr lang="ru-RU" sz="1800" b="0" dirty="0" smtClean="0">
                          <a:latin typeface="+mn-lt"/>
                        </a:rPr>
                        <a:t>2022-20</a:t>
                      </a:r>
                      <a:r>
                        <a:rPr lang="en-US" sz="1800" b="0" dirty="0" smtClean="0">
                          <a:latin typeface="+mn-lt"/>
                        </a:rPr>
                        <a:t>2</a:t>
                      </a:r>
                      <a:r>
                        <a:rPr lang="ru-RU" sz="1800" b="0" dirty="0" smtClean="0">
                          <a:latin typeface="+mn-lt"/>
                        </a:rPr>
                        <a:t>3 </a:t>
                      </a:r>
                      <a:r>
                        <a:rPr lang="ru-RU" sz="1800" b="0" dirty="0" smtClean="0">
                          <a:latin typeface="+mn-lt"/>
                        </a:rPr>
                        <a:t>гг.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26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по безвозмездным поступлениям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237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безвозмездных поступлений в </a:t>
                      </a:r>
                      <a:r>
                        <a:rPr lang="ru-RU" sz="1800" b="0" dirty="0" smtClean="0">
                          <a:latin typeface="+mn-lt"/>
                        </a:rPr>
                        <a:t>2022-20</a:t>
                      </a:r>
                      <a:r>
                        <a:rPr lang="en-US" sz="1800" b="0" dirty="0" smtClean="0">
                          <a:latin typeface="+mn-lt"/>
                        </a:rPr>
                        <a:t>2</a:t>
                      </a:r>
                      <a:r>
                        <a:rPr lang="ru-RU" sz="1800" b="0" dirty="0" smtClean="0">
                          <a:latin typeface="+mn-lt"/>
                        </a:rPr>
                        <a:t>3 </a:t>
                      </a:r>
                      <a:r>
                        <a:rPr lang="ru-RU" sz="1800" b="0" dirty="0" smtClean="0">
                          <a:latin typeface="+mn-lt"/>
                        </a:rPr>
                        <a:t>гг.</a:t>
                      </a:r>
                    </a:p>
                  </a:txBody>
                  <a:tcPr marL="91432" marR="91432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180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формируются и используются средства дорожного фонда</a:t>
                      </a:r>
                      <a:endParaRPr lang="ru-RU" sz="1800" dirty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29</a:t>
                      </a:r>
                    </a:p>
                  </a:txBody>
                  <a:tcPr marL="91432" marR="91432" marT="45710" marB="45710"/>
                </a:tc>
              </a:tr>
              <a:tr h="140320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Муниципальный долг в 20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3 </a:t>
                      </a:r>
                      <a:r>
                        <a:rPr lang="ru-RU" sz="1800" b="0" dirty="0" smtClean="0"/>
                        <a:t>году</a:t>
                      </a:r>
                      <a:endParaRPr lang="ru-RU" sz="1800" b="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</a:t>
                      </a:r>
                      <a:endParaRPr lang="ru-RU" sz="1800" dirty="0"/>
                    </a:p>
                  </a:txBody>
                  <a:tcPr marL="91432" marR="91432" marT="45724" marB="45724"/>
                </a:tc>
              </a:tr>
              <a:tr h="13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Муниципальный</a:t>
                      </a:r>
                      <a:r>
                        <a:rPr lang="ru-RU" sz="1800" b="0" baseline="0" dirty="0" smtClean="0"/>
                        <a:t> долг и расходы на его обслуживание </a:t>
                      </a:r>
                      <a:endParaRPr lang="ru-RU" sz="1800" b="0" dirty="0" smtClean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31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1288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Соблюдение ограничений, установленных по муниципальному долгу</a:t>
                      </a:r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</a:tr>
              <a:tr h="1951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Исполнение</a:t>
                      </a:r>
                      <a:r>
                        <a:rPr lang="ru-RU" sz="1800" baseline="0" dirty="0" smtClean="0"/>
                        <a:t> расходов бюджета за </a:t>
                      </a:r>
                      <a:r>
                        <a:rPr lang="ru-RU" sz="1800" baseline="0" dirty="0" smtClean="0"/>
                        <a:t>2023 </a:t>
                      </a:r>
                      <a:r>
                        <a:rPr lang="ru-RU" sz="1800" baseline="0" dirty="0" smtClean="0"/>
                        <a:t>год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</a:t>
                      </a:r>
                      <a:endParaRPr lang="ru-RU" dirty="0"/>
                    </a:p>
                  </a:txBody>
                  <a:tcPr marL="91432" marR="91432" marT="45724" marB="45724"/>
                </a:tc>
              </a:tr>
              <a:tr h="356549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расходов бюджета за </a:t>
                      </a:r>
                      <a:r>
                        <a:rPr lang="ru-RU" dirty="0" smtClean="0"/>
                        <a:t>2023 </a:t>
                      </a:r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6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Структура расходов на образование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35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23728" y="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5944C71-73EE-45FD-B45A-FDC947DA47A0}" type="slidenum">
              <a:rPr lang="ru-RU" altLang="ru-RU" sz="1200" smtClean="0">
                <a:solidFill>
                  <a:srgbClr val="000000"/>
                </a:solidFill>
              </a:rPr>
              <a:pPr/>
              <a:t>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45954"/>
              </p:ext>
            </p:extLst>
          </p:nvPr>
        </p:nvGraphicFramePr>
        <p:xfrm>
          <a:off x="107504" y="506289"/>
          <a:ext cx="8928992" cy="598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6646"/>
                <a:gridCol w="802346"/>
              </a:tblGrid>
              <a:tr h="3585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91437" marR="91437" marT="45726" marB="4572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2" marB="0" anchor="ctr">
                    <a:solidFill>
                      <a:srgbClr val="00B050"/>
                    </a:solidFill>
                  </a:tcPr>
                </a:tc>
              </a:tr>
              <a:tr h="343642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Структура </a:t>
                      </a:r>
                      <a:r>
                        <a:rPr lang="ru-RU" sz="1700" dirty="0" smtClean="0"/>
                        <a:t>расходов</a:t>
                      </a:r>
                      <a:r>
                        <a:rPr lang="ru-RU" sz="1700" baseline="0" dirty="0" smtClean="0"/>
                        <a:t> на национальную экономику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36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58582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расходов на</a:t>
                      </a:r>
                      <a:r>
                        <a:rPr lang="ru-RU" baseline="0" dirty="0" smtClean="0"/>
                        <a:t> жилищно-коммунальное хозяйство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</a:t>
                      </a:r>
                      <a:endParaRPr lang="ru-RU" dirty="0"/>
                    </a:p>
                  </a:txBody>
                  <a:tcPr marL="91437" marR="91437" marT="45726" marB="45726"/>
                </a:tc>
              </a:tr>
              <a:tr h="5154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Исполнение</a:t>
                      </a:r>
                      <a:r>
                        <a:rPr lang="ru-RU" sz="1700" baseline="0" dirty="0" smtClean="0"/>
                        <a:t> расходов бюджета по разделам и подразделам бюджетной классификации</a:t>
                      </a:r>
                      <a:endParaRPr lang="ru-RU" sz="1700" b="0" dirty="0" smtClean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38-40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Программные и непрограммные расходы бюджета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41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Исполнение расходов бюджета в разрезе муниципальных программ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42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Исполнение расходов бюджета в разрезе непрограммных направлений деятельности</a:t>
                      </a: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43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Структура наиболее значимых</a:t>
                      </a:r>
                      <a:r>
                        <a:rPr lang="ru-RU" sz="1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программных расходов бюджета в 2023 году</a:t>
                      </a:r>
                      <a:endParaRPr lang="ru-RU" sz="1700" b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44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latin typeface="+mn-lt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700" b="0" baseline="0" dirty="0" smtClean="0">
                          <a:latin typeface="+mn-lt"/>
                          <a:cs typeface="Times New Roman" panose="02020603050405020304" pitchFamily="18" charset="0"/>
                        </a:rPr>
                        <a:t> «Развитие транспортной системы»</a:t>
                      </a:r>
                      <a:endParaRPr lang="ru-RU" sz="1700" b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45-48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</a:t>
                      </a:r>
                      <a:r>
                        <a:rPr lang="ru-RU" sz="1700" b="0" baseline="0" dirty="0" smtClean="0"/>
                        <a:t>образования»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49-53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культуры и </a:t>
                      </a:r>
                      <a:r>
                        <a:rPr lang="ru-RU" sz="1700" b="0" baseline="0" dirty="0" smtClean="0"/>
                        <a:t>туризма»</a:t>
                      </a:r>
                      <a:endParaRPr lang="ru-RU" sz="1700" dirty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54-58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Муниципальная программа «Управление муниципальным имуществом»</a:t>
                      </a:r>
                      <a:endParaRPr lang="ru-RU" sz="1700" dirty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59-62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Общественно-значимые проекты, реализованные в </a:t>
                      </a:r>
                      <a:r>
                        <a:rPr lang="ru-RU" sz="1700" b="0" dirty="0" smtClean="0"/>
                        <a:t>2023 </a:t>
                      </a:r>
                      <a:r>
                        <a:rPr lang="ru-RU" sz="1700" b="0" dirty="0" smtClean="0"/>
                        <a:t>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63-64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Национальные проекты, реализованные в </a:t>
                      </a:r>
                      <a:r>
                        <a:rPr lang="ru-RU" sz="1700" b="0" dirty="0" smtClean="0"/>
                        <a:t>2023 </a:t>
                      </a:r>
                      <a:r>
                        <a:rPr lang="ru-RU" sz="1700" b="0" dirty="0" smtClean="0"/>
                        <a:t>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65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Открытые</a:t>
                      </a:r>
                      <a:r>
                        <a:rPr lang="ru-RU" sz="1700" b="0" baseline="0" dirty="0" smtClean="0"/>
                        <a:t> государственные информационные ресурсы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66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515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Контактная информация финансового управления администрации Дивеевского муниципального округа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67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51720" y="4462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Текст 5"/>
          <p:cNvSpPr>
            <a:spLocks noGrp="1"/>
          </p:cNvSpPr>
          <p:nvPr>
            <p:ph type="body" idx="1"/>
          </p:nvPr>
        </p:nvSpPr>
        <p:spPr>
          <a:xfrm>
            <a:off x="307959" y="1341438"/>
            <a:ext cx="8569325" cy="4937547"/>
          </a:xfrm>
        </p:spPr>
        <p:txBody>
          <a:bodyPr/>
          <a:lstStyle/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Дивеевского муниципального округа – бюджета округа.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различных сфер деятельности, в том числе на социально-значимые мероприятия в сфере образования и культуры. </a:t>
            </a:r>
            <a:endParaRPr lang="en-US" altLang="ru-RU" sz="2000" b="1" dirty="0" smtClean="0">
              <a:solidFill>
                <a:schemeClr val="tx1"/>
              </a:solidFill>
            </a:endParaRP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нацелен на широкий круг пользователей – всех граждан Дивеевского муниципального округа, интересы которых в той или иной мере затронуты бюджетом округа.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endParaRPr lang="ru-RU" altLang="ru-RU" sz="1800" b="1" dirty="0" smtClean="0"/>
          </a:p>
        </p:txBody>
      </p:sp>
      <p:sp>
        <p:nvSpPr>
          <p:cNvPr id="1331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675688" y="6524625"/>
            <a:ext cx="288925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8EA6BFB-9342-4489-AA4E-99563478CC01}" type="slidenum">
              <a:rPr lang="ru-RU" altLang="ru-RU" sz="1200" smtClean="0">
                <a:solidFill>
                  <a:srgbClr val="000000"/>
                </a:solidFill>
              </a:rPr>
              <a:pPr/>
              <a:t>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323850" y="5084763"/>
            <a:ext cx="8569325" cy="1223962"/>
          </a:xfrm>
          <a:prstGeom prst="rect">
            <a:avLst/>
          </a:prstGeom>
        </p:spPr>
        <p:txBody>
          <a:bodyPr/>
          <a:lstStyle/>
          <a:p>
            <a:pPr indent="457200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311" y="26064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971600" y="736827"/>
            <a:ext cx="7488237" cy="1008063"/>
          </a:xfrm>
          <a:prstGeom prst="flowChartAlternateProcess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454394813"/>
              </p:ext>
            </p:extLst>
          </p:nvPr>
        </p:nvGraphicFramePr>
        <p:xfrm>
          <a:off x="179512" y="1844824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Блок-схема: альтернативный процесс 12"/>
          <p:cNvSpPr/>
          <p:nvPr/>
        </p:nvSpPr>
        <p:spPr>
          <a:xfrm>
            <a:off x="395064" y="4172251"/>
            <a:ext cx="38893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расходов над доходами образуется дефицит бюджета  (необходимы источниками покрытия дефицита, можно например использовать остатки средств или привлечь средства в долг</a:t>
            </a:r>
            <a:r>
              <a:rPr lang="ru-RU" b="1" dirty="0"/>
              <a:t>)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859338" y="4233219"/>
            <a:ext cx="36734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доходов над расходами образуется </a:t>
            </a:r>
            <a:r>
              <a:rPr lang="ru-RU" sz="1600" b="1" dirty="0" err="1"/>
              <a:t>профицит</a:t>
            </a:r>
            <a:r>
              <a:rPr lang="ru-RU" sz="1600" b="1" dirty="0"/>
              <a:t> бюджета (можно накапливать резервы, погашать имеющиеся долги)</a:t>
            </a:r>
          </a:p>
        </p:txBody>
      </p:sp>
      <p:sp>
        <p:nvSpPr>
          <p:cNvPr id="15367" name="TextBox 1"/>
          <p:cNvSpPr txBox="1">
            <a:spLocks noChangeArrowheads="1"/>
          </p:cNvSpPr>
          <p:nvPr/>
        </p:nvSpPr>
        <p:spPr bwMode="auto">
          <a:xfrm>
            <a:off x="179388" y="5949950"/>
            <a:ext cx="871378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55419230"/>
              </p:ext>
            </p:extLst>
          </p:nvPr>
        </p:nvGraphicFramePr>
        <p:xfrm>
          <a:off x="4536281" y="1812611"/>
          <a:ext cx="428396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B07E4FE-AC75-4022-8E68-E27DA79B5288}" type="slidenum">
              <a:rPr lang="ru-RU" altLang="ru-RU" sz="1200" smtClean="0">
                <a:solidFill>
                  <a:srgbClr val="000000"/>
                </a:solidFill>
              </a:rPr>
              <a:pPr/>
              <a:t>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949" y="116543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8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5779B33-FA2C-442B-98B8-1D7E55E83657}" type="slidenum">
              <a:rPr lang="ru-RU" altLang="ru-RU" sz="1200" smtClean="0">
                <a:solidFill>
                  <a:srgbClr val="000000"/>
                </a:solidFill>
              </a:rPr>
              <a:pPr/>
              <a:t>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6388" name="AutoShape 2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9" name="AutoShape 4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2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3" name="AutoShape 1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4" name="AutoShape 1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5" name="AutoShape 1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6" name="Picture 18" descr="https://gidm.ru/data/styles/upt-o/data/up/41/41587/7d99c4b1061ab7dbc044a25aa5b454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916113"/>
            <a:ext cx="267335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TextBox 16"/>
          <p:cNvSpPr txBox="1">
            <a:spLocks noChangeArrowheads="1"/>
          </p:cNvSpPr>
          <p:nvPr/>
        </p:nvSpPr>
        <p:spPr bwMode="auto">
          <a:xfrm>
            <a:off x="6300788" y="1412875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</p:txBody>
      </p:sp>
      <p:sp>
        <p:nvSpPr>
          <p:cNvPr id="16398" name="AutoShape 2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9" name="Picture 21" descr="C:\Users\Nataly\Desktop\v_statjyu(20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29479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TextBox 24"/>
          <p:cNvSpPr txBox="1">
            <a:spLocks noChangeArrowheads="1"/>
          </p:cNvSpPr>
          <p:nvPr/>
        </p:nvSpPr>
        <p:spPr bwMode="auto">
          <a:xfrm>
            <a:off x="827088" y="1341438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48038" y="2420938"/>
            <a:ext cx="2952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latin typeface="+mn-lt"/>
                <a:cs typeface="Arial" charset="0"/>
              </a:rPr>
              <a:t>Бюджеты публично-правовых образований</a:t>
            </a:r>
          </a:p>
        </p:txBody>
      </p:sp>
      <p:pic>
        <p:nvPicPr>
          <p:cNvPr id="16402" name="Picture 23" descr="http://birge.info/upload/medialibrary/7e6/7e63aba07d30d5a8f2643de88dd0fb7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49725"/>
            <a:ext cx="26638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0" y="5661025"/>
            <a:ext cx="3492500" cy="1031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  <a:r>
              <a:rPr lang="ru-RU" sz="1500" b="1" dirty="0">
                <a:latin typeface="+mn-lt"/>
                <a:cs typeface="Arial" charset="0"/>
              </a:rPr>
              <a:t>(федеральный бюджет, бюджеты государственных внебюджетных фондов РФ)</a:t>
            </a:r>
          </a:p>
        </p:txBody>
      </p:sp>
      <p:pic>
        <p:nvPicPr>
          <p:cNvPr id="16404" name="Picture 27" descr="https://cknow.ru/uploads/posts/2017-06/1498729062_vidy_subektov_rossii_na_politicheskoy_kar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292600"/>
            <a:ext cx="276701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132138" y="5661025"/>
            <a:ext cx="3743325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субъектов </a:t>
            </a:r>
          </a:p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(региональные бюджеты, бюджеты территориальных фондов ОМС)</a:t>
            </a:r>
          </a:p>
        </p:txBody>
      </p:sp>
      <p:pic>
        <p:nvPicPr>
          <p:cNvPr id="16406" name="Picture 40" descr="http://www.outdoors.ru/russiaoutdoors/845/img/map-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357563"/>
            <a:ext cx="24320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227763" y="5805488"/>
            <a:ext cx="2916237" cy="815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муниципальных образований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(местные бюджеты)</a:t>
            </a:r>
          </a:p>
        </p:txBody>
      </p:sp>
      <p:grpSp>
        <p:nvGrpSpPr>
          <p:cNvPr id="16408" name="Группа 51"/>
          <p:cNvGrpSpPr>
            <a:grpSpLocks/>
          </p:cNvGrpSpPr>
          <p:nvPr/>
        </p:nvGrpSpPr>
        <p:grpSpPr bwMode="auto">
          <a:xfrm>
            <a:off x="2843213" y="1011238"/>
            <a:ext cx="3313112" cy="1371600"/>
            <a:chOff x="1799987" y="1120700"/>
            <a:chExt cx="3315904" cy="1372919"/>
          </a:xfrm>
        </p:grpSpPr>
        <p:cxnSp>
          <p:nvCxnSpPr>
            <p:cNvPr id="49" name="Прямая со стрелкой 48"/>
            <p:cNvCxnSpPr/>
            <p:nvPr/>
          </p:nvCxnSpPr>
          <p:spPr>
            <a:xfrm>
              <a:off x="3563597" y="1339986"/>
              <a:ext cx="0" cy="1153633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>
            <a:xfrm>
              <a:off x="1800558" y="1120700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5116527" y="1146809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9" name="Группа 52"/>
          <p:cNvGrpSpPr>
            <a:grpSpLocks/>
          </p:cNvGrpSpPr>
          <p:nvPr/>
        </p:nvGrpSpPr>
        <p:grpSpPr bwMode="auto">
          <a:xfrm>
            <a:off x="2771775" y="3228975"/>
            <a:ext cx="3744913" cy="1182688"/>
            <a:chOff x="1590750" y="1166983"/>
            <a:chExt cx="3746977" cy="1182005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3492035" y="1197129"/>
              <a:ext cx="0" cy="115185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589606" y="1166983"/>
              <a:ext cx="0" cy="115212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5337663" y="1196860"/>
              <a:ext cx="0" cy="1152128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1898845" y="306441"/>
            <a:ext cx="5412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бюджеты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7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07950" y="3573463"/>
            <a:ext cx="1727200" cy="21605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Послании Президента РФ Федеральному Собранию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908175" y="3500438"/>
            <a:ext cx="1943100" cy="2305050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Прогнозе социально-экономического развития Дивеевского муниципального </a:t>
            </a:r>
            <a:r>
              <a:rPr lang="ru-RU" sz="1600" b="1" dirty="0" smtClean="0"/>
              <a:t>округа </a:t>
            </a:r>
            <a:r>
              <a:rPr lang="ru-RU" sz="1600" b="1" dirty="0"/>
              <a:t>на 3 года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24300" y="3500438"/>
            <a:ext cx="1871663" cy="23764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Основных направлениях бюджетной и налоговой политики в Дивеевском муниципальном </a:t>
            </a:r>
            <a:r>
              <a:rPr lang="ru-RU" sz="1600" b="1" dirty="0" smtClean="0"/>
              <a:t>округе </a:t>
            </a:r>
            <a:r>
              <a:rPr lang="ru-RU" sz="1600" b="1" dirty="0"/>
              <a:t>на 3 года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7451725" y="3727450"/>
            <a:ext cx="1582738" cy="1944688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 err="1"/>
              <a:t>Муницип</a:t>
            </a:r>
            <a:r>
              <a:rPr lang="ru-RU" sz="1600" b="1" dirty="0"/>
              <a:t>. программах Дивеевского </a:t>
            </a:r>
            <a:r>
              <a:rPr lang="ru-RU" sz="1600" b="1" dirty="0" err="1"/>
              <a:t>муницип</a:t>
            </a:r>
            <a:r>
              <a:rPr lang="ru-RU" sz="1600" b="1" dirty="0"/>
              <a:t>. </a:t>
            </a:r>
            <a:r>
              <a:rPr lang="ru-RU" sz="1600" b="1" dirty="0" smtClean="0"/>
              <a:t>округа</a:t>
            </a:r>
            <a:endParaRPr lang="ru-RU" sz="1600" b="1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619672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635896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442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AED65D8-785E-4EB9-AC1C-E3728D967994}" type="slidenum">
              <a:rPr lang="ru-RU" altLang="ru-RU" sz="1200" smtClean="0">
                <a:solidFill>
                  <a:srgbClr val="000000"/>
                </a:solidFill>
              </a:rPr>
              <a:pPr/>
              <a:t>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5867400" y="3727450"/>
            <a:ext cx="1512888" cy="201612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Итогах исполнения </a:t>
            </a:r>
            <a:r>
              <a:rPr lang="ru-RU" sz="1600" b="1" dirty="0" smtClean="0"/>
              <a:t>бюджета округа </a:t>
            </a:r>
            <a:r>
              <a:rPr lang="ru-RU" sz="1600" b="1" dirty="0"/>
              <a:t>за </a:t>
            </a:r>
            <a:r>
              <a:rPr lang="en-US" sz="1600" b="1" dirty="0" smtClean="0"/>
              <a:t>20</a:t>
            </a:r>
            <a:r>
              <a:rPr lang="ru-RU" sz="1600" b="1" dirty="0" smtClean="0"/>
              <a:t>21</a:t>
            </a:r>
            <a:r>
              <a:rPr lang="en-US" sz="1600" b="1" dirty="0" smtClean="0"/>
              <a:t> </a:t>
            </a:r>
            <a:r>
              <a:rPr lang="ru-RU" sz="1600" b="1" dirty="0"/>
              <a:t>г. </a:t>
            </a:r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7236296" y="4509120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5580112" y="4437112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09936" y="358056"/>
            <a:ext cx="7776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926910" y="1484176"/>
            <a:ext cx="7560890" cy="1033499"/>
          </a:xfrm>
          <a:prstGeom prst="flowChartAlternateProcess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Бюджет округа </a:t>
            </a:r>
            <a:r>
              <a:rPr lang="ru-RU" sz="2400" b="1" dirty="0">
                <a:solidFill>
                  <a:schemeClr val="bg1"/>
                </a:solidFill>
              </a:rPr>
              <a:t>составляется и утверждается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на 3 года и основывается на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541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CD6F4A95-D010-40CA-A39E-A650F65B84FA}" type="slidenum">
              <a:rPr lang="ru-RU" altLang="ru-RU" sz="1200" smtClean="0">
                <a:solidFill>
                  <a:srgbClr val="000000"/>
                </a:solidFill>
              </a:rPr>
              <a:pPr/>
              <a:t>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0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15517"/>
              </p:ext>
            </p:extLst>
          </p:nvPr>
        </p:nvGraphicFramePr>
        <p:xfrm>
          <a:off x="0" y="1124744"/>
          <a:ext cx="9144000" cy="573325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73574"/>
                <a:gridCol w="6970426"/>
              </a:tblGrid>
              <a:tr h="3827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Срок</a:t>
                      </a:r>
                      <a:endParaRPr lang="ru-RU" sz="18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Июнь-июль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Разработка основных показателей прогноза социально-экономического развития округа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72219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Июль-август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 параметров бюджета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Работа отраслевых органов исполнительной власти по подготовке обоснований бюджетных ассигнований и бюджетных заявок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Август-сентябрь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</a:t>
                      </a:r>
                      <a:r>
                        <a:rPr lang="ru-RU" sz="1700" baseline="0" dirty="0" smtClean="0"/>
                        <a:t> направлений бюджетной и налоговой политики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366762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Сентябрь-ноябрь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Формирование проекта бюджета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округа</a:t>
                      </a:r>
                      <a:r>
                        <a:rPr lang="ru-RU" sz="1700" baseline="0" dirty="0" smtClean="0"/>
                        <a:t> Администрацией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Внесение проекта бюджета округа</a:t>
                      </a:r>
                      <a:r>
                        <a:rPr lang="ru-RU" sz="1700" baseline="0" dirty="0" smtClean="0"/>
                        <a:t> в Совет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комитетами</a:t>
                      </a:r>
                      <a:r>
                        <a:rPr lang="ru-RU" sz="1700" baseline="0" dirty="0" smtClean="0"/>
                        <a:t> Совета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Принятие проекта бюджета на заседание Совета депутатов</a:t>
                      </a:r>
                      <a:r>
                        <a:rPr lang="ru-RU" sz="1700" baseline="0" dirty="0" smtClean="0"/>
                        <a:t> Дивеевского муниципального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5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548161" y="979811"/>
            <a:ext cx="83518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0" y="1916113"/>
            <a:ext cx="2916238" cy="4752975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уплаты налогов, установленных Налоговым кодексом РФ (налог на доходы физических лиц, налог на имущество физических лиц, земельный налог, акцизы и др.)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059113" y="1916113"/>
            <a:ext cx="3072383" cy="4752975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300788" y="1916113"/>
            <a:ext cx="2807716" cy="475297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Безвозмездные поступления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других бюджетов бюджетной системы, граждан и организаций (межбюджетные трансферты в виде дотаций, субвенций, субсидий)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21511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DEE036A-F13E-4C9F-85E1-2638C973C03C}" type="slidenum">
              <a:rPr lang="ru-RU" altLang="ru-RU" sz="1200" smtClean="0">
                <a:solidFill>
                  <a:srgbClr val="000000"/>
                </a:solidFill>
              </a:rPr>
              <a:pPr/>
              <a:t>10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350" y="260648"/>
            <a:ext cx="720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709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0" y="1628775"/>
            <a:ext cx="2143125" cy="2300288"/>
          </a:xfrm>
          <a:prstGeom prst="flowChartAlternateProcess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доходы физических лиц гл.23 Налогового кодекса РФ, ставка налога 13%, в отдельных случаях 9%, 30% и 35%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072063" y="1285875"/>
            <a:ext cx="3963987" cy="5357813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имущество физических лиц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объекта недвижимости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r>
              <a:rPr lang="ru-RU" sz="1600" b="1" dirty="0">
                <a:solidFill>
                  <a:schemeClr val="tx1"/>
                </a:solidFill>
              </a:rPr>
              <a:t> 0,3%-в отношении жилых домов и помещений, объектов незавершенного строительства, единых недвижимых комплексов, гаражей и </a:t>
            </a:r>
            <a:r>
              <a:rPr lang="ru-RU" sz="1600" b="1" dirty="0" err="1">
                <a:solidFill>
                  <a:schemeClr val="tx1"/>
                </a:solidFill>
              </a:rPr>
              <a:t>машино-мест</a:t>
            </a:r>
            <a:r>
              <a:rPr lang="ru-RU" sz="1600" b="1" dirty="0">
                <a:solidFill>
                  <a:schemeClr val="tx1"/>
                </a:solidFill>
              </a:rPr>
              <a:t>, хозяйственных строений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2%-в отношении объектов налогообложения, включенных в перечень в соответствии с п.7 ст.378 Налогового кодекса РФ, предусмотренных абзацем II</a:t>
            </a:r>
            <a:endParaRPr lang="ru-RU" sz="1600" dirty="0"/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п.10 ст.378 Налогового кодекса РФ, в отношении объектов налогообложения, кадастровая стоимость каждого из которых превышает  300 млн.руб.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0,5%-в отношении прочих объектов налогообложения.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14313" y="4429125"/>
            <a:ext cx="4429125" cy="1944688"/>
          </a:xfrm>
          <a:prstGeom prst="flowChartAlternateProcess">
            <a:avLst/>
          </a:prstGeom>
          <a:solidFill>
            <a:srgbClr val="B2DE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Земельный налог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земельного участков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0,3% по участкам, занятым жилищным фондом, с/</a:t>
            </a:r>
            <a:r>
              <a:rPr lang="ru-RU" sz="1600" b="1" dirty="0" err="1">
                <a:solidFill>
                  <a:schemeClr val="tx1"/>
                </a:solidFill>
              </a:rPr>
              <a:t>х</a:t>
            </a:r>
            <a:r>
              <a:rPr lang="ru-RU" sz="1600" b="1" dirty="0">
                <a:solidFill>
                  <a:schemeClr val="tx1"/>
                </a:solidFill>
              </a:rPr>
              <a:t> назначения, для личного подсобного хозяйства, дачного хозяйства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1,5%-в отношении других участков 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195513" y="1628775"/>
            <a:ext cx="2808287" cy="237648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Транспортный налог гл.28 Налогового кодекса РФ 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Основные ставки</a:t>
            </a:r>
            <a:r>
              <a:rPr lang="en-US" sz="1500" b="1" dirty="0">
                <a:solidFill>
                  <a:schemeClr val="tx1"/>
                </a:solidFill>
              </a:rPr>
              <a:t>:</a:t>
            </a:r>
            <a:endParaRPr lang="ru-RU" sz="15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до 45 л.с. – 13,5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45 до 100 л.с. – 22,5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100 до 150 л.с. – 31,5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150 до 200 л.с. – 45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200 до 250 л.с. – 75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250 л.с. – 150 руб.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253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6CC9557-22F5-4086-84AA-CCFF66DA9C67}" type="slidenum">
              <a:rPr lang="ru-RU" altLang="ru-RU" sz="1200" smtClean="0">
                <a:solidFill>
                  <a:srgbClr val="000000"/>
                </a:solidFill>
              </a:rPr>
              <a:pPr/>
              <a:t>11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3120" y="17460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Дивеевского муниципального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58178"/>
              </p:ext>
            </p:extLst>
          </p:nvPr>
        </p:nvGraphicFramePr>
        <p:xfrm>
          <a:off x="107504" y="1274544"/>
          <a:ext cx="8928992" cy="537359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5589694"/>
                <a:gridCol w="3339298"/>
              </a:tblGrid>
              <a:tr h="1222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Бюджет муниципального  округа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254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Налог на доходы физических лиц </a:t>
                      </a:r>
                      <a:r>
                        <a:rPr lang="ru-RU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(по </a:t>
                      </a: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единому нормативу)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</a:tr>
              <a:tr h="422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Доходы от уплаты акцизов на нефтепродукты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187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Налог, взимаемый в связи с применением упрощенной системой налогообложения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/>
                </a:tc>
              </a:tr>
              <a:tr h="187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Единый сельскохозяйственный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700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5.Налог, взимаемый в связи с применением патентной системой налогообложения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65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Государственная пошлина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593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Налог на имущество физических лиц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65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 Земельный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359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96271F9-D268-405C-82CA-2C4BB6AAA03F}" type="slidenum">
              <a:rPr lang="ru-RU" altLang="ru-RU" sz="1200" smtClean="0">
                <a:solidFill>
                  <a:srgbClr val="000000"/>
                </a:solidFill>
              </a:rPr>
              <a:pPr/>
              <a:t>12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16632"/>
            <a:ext cx="68683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зачисляются 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территории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539750" y="1341438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468313" y="2349500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468313" y="3357563"/>
            <a:ext cx="80645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формирования расходов бюджета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разделам, по ведомствам, по государственным и муниципальным программ.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539750" y="4076700"/>
            <a:ext cx="806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505667"/>
              </p:ext>
            </p:extLst>
          </p:nvPr>
        </p:nvGraphicFramePr>
        <p:xfrm>
          <a:off x="251519" y="4509120"/>
          <a:ext cx="8712966" cy="2160240"/>
        </p:xfrm>
        <a:graphic>
          <a:graphicData uri="http://schemas.openxmlformats.org/drawingml/2006/table">
            <a:tbl>
              <a:tblPr/>
              <a:tblGrid>
                <a:gridCol w="720081"/>
                <a:gridCol w="648072"/>
                <a:gridCol w="1152128"/>
                <a:gridCol w="648072"/>
                <a:gridCol w="720080"/>
                <a:gridCol w="720080"/>
                <a:gridCol w="432048"/>
                <a:gridCol w="432048"/>
                <a:gridCol w="576064"/>
                <a:gridCol w="432048"/>
                <a:gridCol w="792088"/>
                <a:gridCol w="648072"/>
                <a:gridCol w="792085"/>
              </a:tblGrid>
              <a:tr h="216024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оборона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безопасность и правоохранительная деятельность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и искусство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Обслуживание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государственного долга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84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E433FCD-0AA2-47FA-91BF-C13EE1EC3204}" type="slidenum">
              <a:rPr lang="ru-RU" altLang="ru-RU" sz="1200" smtClean="0">
                <a:solidFill>
                  <a:srgbClr val="000000"/>
                </a:solidFill>
              </a:rPr>
              <a:pPr/>
              <a:t>13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13" y="216684"/>
            <a:ext cx="87129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по основным </a:t>
            </a:r>
          </a:p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функциям 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105351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179388" y="908050"/>
            <a:ext cx="8713787" cy="5834063"/>
          </a:xfrm>
        </p:spPr>
        <p:txBody>
          <a:bodyPr/>
          <a:lstStyle/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Программный бюджет </a:t>
            </a:r>
            <a:r>
              <a:rPr lang="ru-RU" altLang="ru-RU" sz="2000" dirty="0" smtClean="0"/>
              <a:t>отличается от традиционного тем,  что все или почти все расходы включены в </a:t>
            </a:r>
            <a:r>
              <a:rPr lang="ru-RU" altLang="ru-RU" sz="2000" b="1" dirty="0" smtClean="0"/>
              <a:t>программы</a:t>
            </a:r>
            <a:r>
              <a:rPr lang="ru-RU" altLang="ru-RU" sz="2000" dirty="0" smtClean="0"/>
              <a:t> и каждая </a:t>
            </a:r>
            <a:r>
              <a:rPr lang="ru-RU" altLang="ru-RU" sz="2000" b="1" dirty="0" smtClean="0"/>
              <a:t>программа</a:t>
            </a:r>
            <a:r>
              <a:rPr lang="ru-RU" altLang="ru-RU" sz="2000" dirty="0" smtClean="0"/>
              <a:t> своей целью прямо увязана с тем или иным стратегическим итогом деятельности ведомства.</a:t>
            </a:r>
          </a:p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Программное бюджетирование </a:t>
            </a:r>
            <a:r>
              <a:rPr lang="ru-RU" altLang="ru-RU" sz="2000" dirty="0" smtClean="0"/>
              <a:t>представляет собой 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algn="just" eaLnBrk="1" hangingPunct="1">
              <a:spcBef>
                <a:spcPts val="1200"/>
              </a:spcBef>
              <a:buFont typeface="Wingdings 2" panose="05020102010507070707" pitchFamily="18" charset="2"/>
              <a:buNone/>
            </a:pPr>
            <a:r>
              <a:rPr lang="ru-RU" altLang="ru-RU" sz="2000" b="1" dirty="0" smtClean="0"/>
              <a:t>Бюджет округа на 2023 год сформирован в программном формате на основе 17 муниципальных программ.</a:t>
            </a:r>
          </a:p>
        </p:txBody>
      </p:sp>
      <p:sp>
        <p:nvSpPr>
          <p:cNvPr id="25603" name="Номер слайда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00622D-DE06-4C79-A5F3-1560FF245D88}" type="slidenum">
              <a:rPr lang="ru-RU" altLang="ru-RU" sz="1200" smtClean="0">
                <a:solidFill>
                  <a:srgbClr val="000000"/>
                </a:solidFill>
              </a:rPr>
              <a:pPr/>
              <a:t>14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50825" y="4365625"/>
            <a:ext cx="2520950" cy="1584325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276600" y="4365625"/>
            <a:ext cx="2592388" cy="1584325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6300788" y="4365626"/>
            <a:ext cx="2557462" cy="158273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700338" y="4941888"/>
            <a:ext cx="71913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795963" y="4941888"/>
            <a:ext cx="64928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180837"/>
            <a:ext cx="65871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программный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88148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73FE5D1-583C-4267-A7F2-C694A0C545D7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611188" y="692150"/>
            <a:ext cx="8208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cs typeface="Times New Roman" panose="02020603050405020304" pitchFamily="18" charset="0"/>
              </a:rPr>
              <a:t>Это средства, предоставляемые одним бюджетом бюджетной системы РФ другому бюджету бюджетной системы.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2205038"/>
            <a:ext cx="2016125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Дотации (от лат. «</a:t>
            </a:r>
            <a:r>
              <a:rPr lang="en-US" sz="1600" b="1" dirty="0" err="1"/>
              <a:t>Dotatio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дар, пожертвование)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1413" y="2205038"/>
            <a:ext cx="2376487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без определения конкретной цели их использования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388" y="3644900"/>
            <a:ext cx="2089150" cy="13684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Субвенции (от лат. – «</a:t>
            </a:r>
            <a:r>
              <a:rPr lang="en-US" sz="1600" b="1" dirty="0" err="1"/>
              <a:t>Subvenire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приходить на помощь)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11413" y="3573463"/>
            <a:ext cx="2376487" cy="14398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финансирование «переданных» другим публично-правовым образованиям полномочий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39975" y="5229225"/>
            <a:ext cx="2519363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условиях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расходов других бюджетов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388" y="5229225"/>
            <a:ext cx="2016125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Субсидии ( от лат. «</a:t>
            </a:r>
            <a:r>
              <a:rPr lang="en-US" sz="1600" b="1" dirty="0" err="1"/>
              <a:t>Subsidium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поддержка)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388" y="1341438"/>
            <a:ext cx="2016125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Виды межбюджетных трансфертов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39975" y="1341438"/>
            <a:ext cx="2519363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Определение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76825" y="1341438"/>
            <a:ext cx="3743325" cy="64770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Аналогия в  семейном бюджете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825" y="2133600"/>
            <a:ext cx="3743325" cy="1223963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1700" b="1" dirty="0"/>
          </a:p>
        </p:txBody>
      </p:sp>
      <p:sp>
        <p:nvSpPr>
          <p:cNvPr id="20494" name="TextBox 43"/>
          <p:cNvSpPr txBox="1">
            <a:spLocks noChangeArrowheads="1"/>
          </p:cNvSpPr>
          <p:nvPr/>
        </p:nvSpPr>
        <p:spPr bwMode="auto">
          <a:xfrm>
            <a:off x="5219700" y="2205038"/>
            <a:ext cx="1981200" cy="10779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bg1"/>
                </a:solidFill>
                <a:cs typeface="Times New Roman" panose="02020603050405020304" pitchFamily="18" charset="0"/>
              </a:rPr>
              <a:t>Вы даете своему ребенку «карманные деньги»</a:t>
            </a:r>
            <a:endParaRPr lang="ru-RU" altLang="ru-RU" sz="1800">
              <a:latin typeface="Gill Sans MT" pitchFamily="34" charset="0"/>
            </a:endParaRPr>
          </a:p>
        </p:txBody>
      </p:sp>
      <p:pic>
        <p:nvPicPr>
          <p:cNvPr id="20495" name="Picture 15" descr="http://polza.com/wp-content/uploads/2016/09/kak-nauchit-rebenka-cenit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205038"/>
            <a:ext cx="1196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003800" y="5157788"/>
            <a:ext cx="4032250" cy="1439862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700" b="1" dirty="0"/>
          </a:p>
        </p:txBody>
      </p:sp>
      <p:grpSp>
        <p:nvGrpSpPr>
          <p:cNvPr id="20497" name="Группа 55"/>
          <p:cNvGrpSpPr>
            <a:grpSpLocks/>
          </p:cNvGrpSpPr>
          <p:nvPr/>
        </p:nvGrpSpPr>
        <p:grpSpPr bwMode="auto">
          <a:xfrm>
            <a:off x="5076825" y="3500438"/>
            <a:ext cx="3743325" cy="1847850"/>
            <a:chOff x="5076056" y="3501008"/>
            <a:chExt cx="3744416" cy="1846659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076056" y="3501008"/>
              <a:ext cx="3744416" cy="158489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700" b="1" dirty="0"/>
            </a:p>
          </p:txBody>
        </p:sp>
        <p:sp>
          <p:nvSpPr>
            <p:cNvPr id="20503" name="TextBox 47"/>
            <p:cNvSpPr txBox="1">
              <a:spLocks noChangeArrowheads="1"/>
            </p:cNvSpPr>
            <p:nvPr/>
          </p:nvSpPr>
          <p:spPr bwMode="auto">
            <a:xfrm>
              <a:off x="5148064" y="3501008"/>
              <a:ext cx="2160240" cy="184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даете своему ребенку деньги и посылаете его в магазин купить продукты (по списку)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>
                <a:latin typeface="Gill Sans MT" pitchFamily="34" charset="0"/>
              </a:endParaRPr>
            </a:p>
          </p:txBody>
        </p:sp>
        <p:pic>
          <p:nvPicPr>
            <p:cNvPr id="20504" name="Picture 17" descr="http://pokamamadoma.ru/wp-content/uploads/2017/03/%D1%80%D0%B5%D0%B1%D0%B5%D0%BD%D0%BE%D0%BA-%D0%B2-%D0%BC%D0%B0%D0%B3%D0%B0%D0%B7%D0%B8%D0%BD%D0%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573016"/>
              <a:ext cx="1512168" cy="135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8" name="Группа 54"/>
          <p:cNvGrpSpPr>
            <a:grpSpLocks/>
          </p:cNvGrpSpPr>
          <p:nvPr/>
        </p:nvGrpSpPr>
        <p:grpSpPr bwMode="auto">
          <a:xfrm>
            <a:off x="5003800" y="5229225"/>
            <a:ext cx="3922713" cy="1323975"/>
            <a:chOff x="5004048" y="5229200"/>
            <a:chExt cx="3922166" cy="1323439"/>
          </a:xfrm>
        </p:grpSpPr>
        <p:pic>
          <p:nvPicPr>
            <p:cNvPr id="20500" name="Picture 19" descr="https://changeonelife.ru/content/uploads/2016/10/rebenok_i_dengi_139288267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5301208"/>
              <a:ext cx="1473894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1" name="TextBox 48"/>
            <p:cNvSpPr txBox="1">
              <a:spLocks noChangeArrowheads="1"/>
            </p:cNvSpPr>
            <p:nvPr/>
          </p:nvSpPr>
          <p:spPr bwMode="auto">
            <a:xfrm>
              <a:off x="5004048" y="5229200"/>
              <a:ext cx="266429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«добавляете» денег для того, чтобы ваш ребенок купил себе новый телефон (а остальные он накопил сам)</a:t>
              </a: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1907704" y="180837"/>
            <a:ext cx="7128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трансферты?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8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539552" y="1455713"/>
            <a:ext cx="3311525" cy="647700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Площадь – </a:t>
            </a:r>
            <a:r>
              <a:rPr lang="en-US" sz="2000" b="1" dirty="0" smtClean="0">
                <a:solidFill>
                  <a:schemeClr val="bg1"/>
                </a:solidFill>
              </a:rPr>
              <a:t>823,8</a:t>
            </a:r>
            <a:r>
              <a:rPr lang="ru-RU" sz="2000" b="1" dirty="0" smtClean="0">
                <a:solidFill>
                  <a:schemeClr val="bg1"/>
                </a:solidFill>
              </a:rPr>
              <a:t> кв</a:t>
            </a:r>
            <a:r>
              <a:rPr lang="ru-RU" sz="2000" b="1" dirty="0">
                <a:solidFill>
                  <a:schemeClr val="bg1"/>
                </a:solidFill>
              </a:rPr>
              <a:t>. км.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364088" y="1441401"/>
            <a:ext cx="3168650" cy="647700"/>
          </a:xfrm>
          <a:prstGeom prst="flowChartAlternateProcess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Численность населения </a:t>
            </a:r>
            <a:r>
              <a:rPr lang="ru-RU" sz="2000" b="1" dirty="0" smtClean="0">
                <a:solidFill>
                  <a:schemeClr val="bg1"/>
                </a:solidFill>
              </a:rPr>
              <a:t>округа  </a:t>
            </a:r>
            <a:r>
              <a:rPr lang="ru-RU" sz="2000" b="1" dirty="0">
                <a:solidFill>
                  <a:schemeClr val="bg1"/>
                </a:solidFill>
              </a:rPr>
              <a:t>-  </a:t>
            </a:r>
            <a:r>
              <a:rPr lang="ru-RU" sz="2000" b="1" dirty="0" smtClean="0">
                <a:solidFill>
                  <a:schemeClr val="bg1"/>
                </a:solidFill>
              </a:rPr>
              <a:t>15,3  </a:t>
            </a:r>
            <a:r>
              <a:rPr lang="ru-RU" sz="2000" b="1" dirty="0">
                <a:solidFill>
                  <a:schemeClr val="bg1"/>
                </a:solidFill>
              </a:rPr>
              <a:t>тыс. чел.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04813" y="2348880"/>
            <a:ext cx="8199635" cy="4393233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  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Муниципальные образования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</a:t>
            </a:r>
            <a:endParaRPr lang="en-US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Учреждения органов власти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10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Автономные учреждения – 3, в т.ч.: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централизованная библиотечная система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культурно-досуговое объединение;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детская музыкальная школа.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Казенные учреждения – 2, в т.ч.: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центр хозяйственного обслуживания учреждений культуры;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- центр хозяйственного обслуживания.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Бюджетные учреждения  - </a:t>
            </a:r>
            <a:r>
              <a:rPr lang="ru-RU" sz="2000" b="1" dirty="0" smtClean="0">
                <a:solidFill>
                  <a:schemeClr val="bg1"/>
                </a:solidFill>
              </a:rPr>
              <a:t>17, </a:t>
            </a:r>
            <a:r>
              <a:rPr lang="ru-RU" sz="2000" b="1" dirty="0">
                <a:solidFill>
                  <a:schemeClr val="bg1"/>
                </a:solidFill>
              </a:rPr>
              <a:t>в т. ч.</a:t>
            </a:r>
            <a:r>
              <a:rPr lang="en-US" sz="2000" b="1" dirty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школы - </a:t>
            </a:r>
            <a:r>
              <a:rPr lang="ru-RU" sz="2000" dirty="0" smtClean="0">
                <a:solidFill>
                  <a:schemeClr val="bg1"/>
                </a:solidFill>
              </a:rPr>
              <a:t>8 </a:t>
            </a:r>
            <a:r>
              <a:rPr lang="ru-RU" sz="2000" dirty="0">
                <a:solidFill>
                  <a:schemeClr val="bg1"/>
                </a:solidFill>
              </a:rPr>
              <a:t>и филиалы школ -2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учреждения доп.образов.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- 1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          -детские сады </a:t>
            </a:r>
            <a:r>
              <a:rPr lang="en-US" sz="2000" dirty="0">
                <a:solidFill>
                  <a:schemeClr val="bg1"/>
                </a:solidFill>
              </a:rPr>
              <a:t>–</a:t>
            </a:r>
            <a:r>
              <a:rPr lang="ru-RU" sz="2000" dirty="0">
                <a:solidFill>
                  <a:schemeClr val="bg1"/>
                </a:solidFill>
              </a:rPr>
              <a:t> 7.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редакция газеты «Ударник» 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151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04EA12-E59C-4880-BB67-B076AEAA2B98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33029" y="31244"/>
            <a:ext cx="7128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показатели характеризовали наш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269094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79388" y="1204913"/>
            <a:ext cx="8785225" cy="692150"/>
          </a:xfrm>
          <a:prstGeom prst="flowChartAlternateProcess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Обеспечение поступления доходов в </a:t>
            </a:r>
            <a:r>
              <a:rPr lang="ru-RU" b="1" dirty="0" smtClean="0">
                <a:solidFill>
                  <a:schemeClr val="bg1"/>
                </a:solidFill>
              </a:rPr>
              <a:t>бюджет </a:t>
            </a:r>
            <a:r>
              <a:rPr lang="ru-RU" b="1" dirty="0">
                <a:solidFill>
                  <a:schemeClr val="bg1"/>
                </a:solidFill>
              </a:rPr>
              <a:t>округа, запланированные в бюджете </a:t>
            </a:r>
            <a:r>
              <a:rPr lang="ru-RU" b="1" dirty="0" smtClean="0">
                <a:solidFill>
                  <a:schemeClr val="bg1"/>
                </a:solidFill>
              </a:rPr>
              <a:t>на 2022-2024 </a:t>
            </a:r>
            <a:r>
              <a:rPr lang="ru-RU" b="1" dirty="0" err="1" smtClean="0">
                <a:solidFill>
                  <a:schemeClr val="bg1"/>
                </a:solidFill>
              </a:rPr>
              <a:t>гг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79388" y="1897063"/>
            <a:ext cx="8802687" cy="6985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Обеспечение сбалансированности и устойчивости бюджетной системы округа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79388" y="2608263"/>
            <a:ext cx="8802687" cy="760412"/>
          </a:xfrm>
          <a:prstGeom prst="flowChartAlternateProcess">
            <a:avLst/>
          </a:prstGeom>
          <a:solidFill>
            <a:srgbClr val="FF99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79388" y="3387725"/>
            <a:ext cx="8785225" cy="788988"/>
          </a:xfrm>
          <a:prstGeom prst="flowChartAlternateProcess">
            <a:avLst/>
          </a:prstGeom>
          <a:solidFill>
            <a:srgbClr val="3399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качества финансового контроля в управлении бюджетным процессом</a:t>
            </a:r>
          </a:p>
        </p:txBody>
      </p:sp>
      <p:sp>
        <p:nvSpPr>
          <p:cNvPr id="22534" name="Номер слайда 1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BBAE90-113C-4BE9-972D-61BA9B35868D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79388" y="4210050"/>
            <a:ext cx="8785225" cy="779463"/>
          </a:xfrm>
          <a:prstGeom prst="flowChartAlternateProcess">
            <a:avLst/>
          </a:prstGeom>
          <a:solidFill>
            <a:srgbClr val="33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Финансирование в полном объеме всех социально-значимых расходов, предусмотренных бюджетом </a:t>
            </a:r>
            <a:r>
              <a:rPr lang="ru-RU" b="1" dirty="0" smtClean="0">
                <a:solidFill>
                  <a:schemeClr val="bg1"/>
                </a:solidFill>
              </a:rPr>
              <a:t>округа на 2022-2024 гг.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92088" y="5022850"/>
            <a:ext cx="8785225" cy="839788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Создание условий для исполнения органов местного самоуправления закрепленных за ними полномочий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79388" y="5876925"/>
            <a:ext cx="8785225" cy="720725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прозрачности и открытости бюджетного процесса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4480" y="242888"/>
            <a:ext cx="83273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направления бюджетной и налоговой политики Дивеевского муниципального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2022-2024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</a:p>
        </p:txBody>
      </p:sp>
    </p:spTree>
    <p:extLst>
      <p:ext uri="{BB962C8B-B14F-4D97-AF65-F5344CB8AC3E}">
        <p14:creationId xmlns:p14="http://schemas.microsoft.com/office/powerpoint/2010/main" val="27417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8266FBA-6BDB-47A0-A29E-B2A34A206200}" type="slidenum">
              <a:rPr lang="ru-RU" altLang="ru-RU" sz="1200" smtClean="0">
                <a:solidFill>
                  <a:srgbClr val="000000"/>
                </a:solidFill>
              </a:rPr>
              <a:pPr/>
              <a:t>18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960706"/>
              </p:ext>
            </p:extLst>
          </p:nvPr>
        </p:nvGraphicFramePr>
        <p:xfrm>
          <a:off x="34925" y="1052513"/>
          <a:ext cx="9001123" cy="5718554"/>
        </p:xfrm>
        <a:graphic>
          <a:graphicData uri="http://schemas.openxmlformats.org/drawingml/2006/table">
            <a:tbl>
              <a:tblPr/>
              <a:tblGrid>
                <a:gridCol w="287500"/>
                <a:gridCol w="2880685"/>
                <a:gridCol w="648154"/>
                <a:gridCol w="720171"/>
                <a:gridCol w="792188"/>
                <a:gridCol w="792188"/>
                <a:gridCol w="576137"/>
                <a:gridCol w="792188"/>
                <a:gridCol w="720171"/>
                <a:gridCol w="791741"/>
              </a:tblGrid>
              <a:tr h="603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Ед. изм.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отчет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отчет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2023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</a:tr>
              <a:tr h="9802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полному кругу предприятий)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</a:t>
                      </a: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3 451,4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3 429,2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3 832,6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3 667,3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3 832,5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8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крупным и средним предприятиям)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2 039,1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2 240,4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1 866,9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1 960,8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2 057,7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7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Валовая продукция сельского хозяйства (хозяйства всех категорий: сельскохозяйственные предприятия, хозяйства населения, КФХ)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 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2 934,5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3 170,2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2 887,0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формирующих ФОТ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чел.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всего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1 182,3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1 159,3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1 375,4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1 537,4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1 638,8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Реальная заработная плата (всего по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округу)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прибыльных организаций по кругу крупных и средних организаций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48558" y="9344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округа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E23A05FA-FFDD-42D4-80B3-16629EDC0EA8}" type="slidenum">
              <a:rPr lang="ru-RU" altLang="ru-RU" sz="1200" smtClean="0">
                <a:solidFill>
                  <a:srgbClr val="000000"/>
                </a:solidFill>
              </a:rPr>
              <a:pPr/>
              <a:t>19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7096" y="9362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3699975"/>
              </p:ext>
            </p:extLst>
          </p:nvPr>
        </p:nvGraphicFramePr>
        <p:xfrm>
          <a:off x="251520" y="1097972"/>
          <a:ext cx="4248472" cy="2475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043934"/>
              </p:ext>
            </p:extLst>
          </p:nvPr>
        </p:nvGraphicFramePr>
        <p:xfrm>
          <a:off x="4716015" y="1097393"/>
          <a:ext cx="4295245" cy="2475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6818379"/>
              </p:ext>
            </p:extLst>
          </p:nvPr>
        </p:nvGraphicFramePr>
        <p:xfrm>
          <a:off x="263269" y="3778436"/>
          <a:ext cx="4236723" cy="2890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735586"/>
              </p:ext>
            </p:extLst>
          </p:nvPr>
        </p:nvGraphicFramePr>
        <p:xfrm>
          <a:off x="4716014" y="3795452"/>
          <a:ext cx="4300986" cy="2873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164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F5AB29C-0BC9-4447-B974-E9CA918F2814}" type="slidenum">
              <a:rPr lang="ru-RU" altLang="ru-RU" sz="1200" smtClean="0">
                <a:solidFill>
                  <a:srgbClr val="000000"/>
                </a:solidFill>
              </a:rPr>
              <a:pPr/>
              <a:t>20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26635"/>
            <a:ext cx="759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параметры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2127" y="720355"/>
            <a:ext cx="1368425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200" b="1" dirty="0">
                <a:latin typeface="+mn-lt"/>
                <a:cs typeface="Arial" charset="0"/>
              </a:rPr>
              <a:t>млн.руб.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383682"/>
              </p:ext>
            </p:extLst>
          </p:nvPr>
        </p:nvGraphicFramePr>
        <p:xfrm>
          <a:off x="107504" y="1150568"/>
          <a:ext cx="8928991" cy="5662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95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677150" y="6327775"/>
            <a:ext cx="1096963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12E55C4-1AEC-4F61-978D-32CCBF1754C5}" type="slidenum">
              <a:rPr lang="ru-RU" altLang="ru-RU" smtClean="0">
                <a:solidFill>
                  <a:srgbClr val="000000"/>
                </a:solidFill>
              </a:rPr>
              <a:pPr/>
              <a:t>21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202530"/>
              </p:ext>
            </p:extLst>
          </p:nvPr>
        </p:nvGraphicFramePr>
        <p:xfrm>
          <a:off x="107950" y="1255713"/>
          <a:ext cx="8856538" cy="1532781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026759"/>
                <a:gridCol w="1715298"/>
                <a:gridCol w="1566142"/>
                <a:gridCol w="1548339"/>
              </a:tblGrid>
              <a:tr h="2381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Показатель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2022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2023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2024 год (план)</a:t>
                      </a:r>
                    </a:p>
                  </a:txBody>
                  <a:tcPr marL="9525" marR="9525" marT="9525" marB="0" anchor="ctr"/>
                </a:tc>
              </a:tr>
              <a:tr h="265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Доходы, всего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1 396 061,1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1 427 883,0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1 011 190,9   </a:t>
                      </a: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Налоговые и неналоговые доходы, в т. ч.: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   318 890,5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 298 842,5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266 711,3   </a:t>
                      </a: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Налоговые доходы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589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   294 830,3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 259 220,3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248 619,5   </a:t>
                      </a: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Неналоговые доходы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589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     24 060,2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   39 622,1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18 091,8   </a:t>
                      </a:r>
                    </a:p>
                  </a:txBody>
                  <a:tcPr marL="9525" marR="9525" marT="9525" marB="0" anchor="b"/>
                </a:tc>
              </a:tr>
              <a:tr h="22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  1 077 170,5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     1 129 040,6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744 479,6  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27988" y="968375"/>
            <a:ext cx="10080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(тыс. руб.)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078925235"/>
              </p:ext>
            </p:extLst>
          </p:nvPr>
        </p:nvGraphicFramePr>
        <p:xfrm>
          <a:off x="1403648" y="5508652"/>
          <a:ext cx="6096000" cy="109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41873" y="193154"/>
            <a:ext cx="7332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сформированы доходы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2022-2024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907551"/>
              </p:ext>
            </p:extLst>
          </p:nvPr>
        </p:nvGraphicFramePr>
        <p:xfrm>
          <a:off x="251520" y="2785560"/>
          <a:ext cx="2808311" cy="2503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385708"/>
              </p:ext>
            </p:extLst>
          </p:nvPr>
        </p:nvGraphicFramePr>
        <p:xfrm>
          <a:off x="3279229" y="2834457"/>
          <a:ext cx="2801567" cy="2454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246444"/>
              </p:ext>
            </p:extLst>
          </p:nvPr>
        </p:nvGraphicFramePr>
        <p:xfrm>
          <a:off x="6372200" y="2834457"/>
          <a:ext cx="2663850" cy="2377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9892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79D2D09-5569-4BF2-BABA-20D8F3204206}" type="slidenum">
              <a:rPr lang="ru-RU" altLang="ru-RU" sz="1200" smtClean="0">
                <a:solidFill>
                  <a:srgbClr val="000000"/>
                </a:solidFill>
              </a:rPr>
              <a:pPr/>
              <a:t>22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55479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налоговых и неналоговых доходов поступает 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003797"/>
              </p:ext>
            </p:extLst>
          </p:nvPr>
        </p:nvGraphicFramePr>
        <p:xfrm>
          <a:off x="251520" y="1255808"/>
          <a:ext cx="8784976" cy="546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7523609" y="1255808"/>
            <a:ext cx="1512887" cy="359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26595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8074025" y="945183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23F6293-AD81-465E-81FC-CD73EA90F79A}" type="slidenum">
              <a:rPr lang="ru-RU" altLang="ru-RU" sz="1200" smtClean="0">
                <a:solidFill>
                  <a:srgbClr val="000000"/>
                </a:solidFill>
              </a:rPr>
              <a:pPr/>
              <a:t>23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332656"/>
            <a:ext cx="805549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округа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налоговым доходам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26316"/>
              </p:ext>
            </p:extLst>
          </p:nvPr>
        </p:nvGraphicFramePr>
        <p:xfrm>
          <a:off x="0" y="1433567"/>
          <a:ext cx="9001001" cy="5001391"/>
        </p:xfrm>
        <a:graphic>
          <a:graphicData uri="http://schemas.openxmlformats.org/drawingml/2006/table">
            <a:tbl>
              <a:tblPr/>
              <a:tblGrid>
                <a:gridCol w="1728192"/>
                <a:gridCol w="1152128"/>
                <a:gridCol w="1080120"/>
                <a:gridCol w="1107944"/>
                <a:gridCol w="1052296"/>
                <a:gridCol w="1080120"/>
                <a:gridCol w="1013975"/>
                <a:gridCol w="786226"/>
              </a:tblGrid>
              <a:tr h="6762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Первонач. план 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Уточненный план 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исполн.к первонач.плану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исполн.к уточн.плану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исполн.к 2022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3697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916,8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878,8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878,8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115,9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694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Акцизы на нефтепродукты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14 720,1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006,2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006,2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119,4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0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Упрощенная система налогообложения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16 265,0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028,1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106,3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68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Единый налог на вмененный доход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- 45,8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-101,6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43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899,4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073,0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073,0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44,9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655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Патент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466,0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15,0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 физ.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595,3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957,7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957,7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86,6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51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833,3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16 428,4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124,0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пошлина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56,1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80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830,3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718,0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718,0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109,5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109,5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87,9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6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C43197C-3094-4E15-821D-9A49D5E1B387}" type="slidenum">
              <a:rPr lang="ru-RU" altLang="ru-RU" smtClean="0">
                <a:solidFill>
                  <a:srgbClr val="000000"/>
                </a:solidFill>
              </a:rPr>
              <a:pPr/>
              <a:t>24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5088" y="18864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2-2023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990198"/>
              </p:ext>
            </p:extLst>
          </p:nvPr>
        </p:nvGraphicFramePr>
        <p:xfrm>
          <a:off x="107504" y="836713"/>
          <a:ext cx="4860032" cy="588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340212"/>
              </p:ext>
            </p:extLst>
          </p:nvPr>
        </p:nvGraphicFramePr>
        <p:xfrm>
          <a:off x="5292080" y="1340768"/>
          <a:ext cx="3672408" cy="357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066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3EC2312A-96F0-4D43-91F1-38747EA7C2CA}" type="slidenum">
              <a:rPr lang="ru-RU" altLang="ru-RU" sz="1200" smtClean="0">
                <a:solidFill>
                  <a:srgbClr val="000000"/>
                </a:solidFill>
              </a:rPr>
              <a:pPr/>
              <a:t>25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8059241" y="586992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88640"/>
            <a:ext cx="7632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неналоговым доходам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267865"/>
              </p:ext>
            </p:extLst>
          </p:nvPr>
        </p:nvGraphicFramePr>
        <p:xfrm>
          <a:off x="107506" y="963031"/>
          <a:ext cx="8928990" cy="5800883"/>
        </p:xfrm>
        <a:graphic>
          <a:graphicData uri="http://schemas.openxmlformats.org/drawingml/2006/table">
            <a:tbl>
              <a:tblPr/>
              <a:tblGrid>
                <a:gridCol w="2376262"/>
                <a:gridCol w="936104"/>
                <a:gridCol w="1008112"/>
                <a:gridCol w="1080120"/>
                <a:gridCol w="864096"/>
                <a:gridCol w="936104"/>
                <a:gridCol w="864096"/>
                <a:gridCol w="864096"/>
              </a:tblGrid>
              <a:tr h="654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Первоначал. план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 2023 года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исполн. к первонач.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исполн.к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668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3 060,6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3 256,6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3 256,6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3 731,4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114,6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114,6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121,9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2 981,7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2 396,8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2 396,8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2 977,1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124,2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124,2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99,8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МУП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123,1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61,5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61,5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88,7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144,2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144,2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72,1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1 841,0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234,9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234,9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1 708,4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727,3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727,3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92,8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181,2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81,0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81,0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99,2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122,5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122,5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54,7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компенсации затрат государства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1 439,3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1 269,9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2 256,7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6 595,2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519,3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292,2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458,2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3 005,7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5 012,8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3 800,0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12 613,0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15 223,4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400,6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120,7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303,7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1 102,4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540,0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540,0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3 224,3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597,1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597,1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292,5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приватизации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1 502,4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500,0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3 880,0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776,0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776,0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258,3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3 561,9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206,4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206,4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1 227,7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594,8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594,8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34,5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6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248,1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908,2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866,7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95,4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349,3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24 060,2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12 347,1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23 055,1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39 622,1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320,9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171,9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164,7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4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5246255"/>
              </p:ext>
            </p:extLst>
          </p:nvPr>
        </p:nvGraphicFramePr>
        <p:xfrm>
          <a:off x="3828529" y="1792681"/>
          <a:ext cx="5286375" cy="3376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03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936B47D-F6E6-4E6B-BD9B-D9FDAD903F7F}" type="slidenum">
              <a:rPr lang="ru-RU" altLang="ru-RU" smtClean="0">
                <a:solidFill>
                  <a:srgbClr val="000000"/>
                </a:solidFill>
              </a:rPr>
              <a:pPr/>
              <a:t>26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88640"/>
            <a:ext cx="78488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в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474586"/>
              </p:ext>
            </p:extLst>
          </p:nvPr>
        </p:nvGraphicFramePr>
        <p:xfrm>
          <a:off x="107504" y="681082"/>
          <a:ext cx="4752528" cy="6176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237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DC42559-90BA-4519-9143-6EE69E0D9174}" type="slidenum">
              <a:rPr lang="ru-RU" altLang="ru-RU" sz="1200" smtClean="0">
                <a:solidFill>
                  <a:srgbClr val="000000"/>
                </a:solidFill>
              </a:rPr>
              <a:pPr/>
              <a:t>27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7884368" y="1085978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338285"/>
              </p:ext>
            </p:extLst>
          </p:nvPr>
        </p:nvGraphicFramePr>
        <p:xfrm>
          <a:off x="107505" y="1682859"/>
          <a:ext cx="8928992" cy="4651374"/>
        </p:xfrm>
        <a:graphic>
          <a:graphicData uri="http://schemas.openxmlformats.org/drawingml/2006/table">
            <a:tbl>
              <a:tblPr/>
              <a:tblGrid>
                <a:gridCol w="1722218"/>
                <a:gridCol w="1195352"/>
                <a:gridCol w="1054722"/>
                <a:gridCol w="1125037"/>
                <a:gridCol w="1167366"/>
                <a:gridCol w="1024915"/>
                <a:gridCol w="843778"/>
                <a:gridCol w="795604"/>
              </a:tblGrid>
              <a:tr h="11439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Первонач. план 2023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Уточненный план 2023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2023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первонач.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уточн.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128 788,7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212 468,0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212 468,0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212 468,0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628 639,2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184 894,4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687 518,9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608 232,9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307 428,9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279 434,3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298 456,5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298 379,2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Иные межбюджетные транферты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13 729,7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1 658,1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11 605,2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11 538,2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Возврат субвенций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-1 416,0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-1 572,8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-1 577,7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1 077 170,5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678 454,8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1 208 475,8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1 129 040,6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75126" y="279190"/>
            <a:ext cx="78384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безвозмездным поступлениям</a:t>
            </a:r>
          </a:p>
        </p:txBody>
      </p:sp>
    </p:spTree>
    <p:extLst>
      <p:ext uri="{BB962C8B-B14F-4D97-AF65-F5344CB8AC3E}">
        <p14:creationId xmlns:p14="http://schemas.microsoft.com/office/powerpoint/2010/main" val="17869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9120B677-F00C-4B43-88C2-1ACCFAED7D2B}" type="slidenum">
              <a:rPr lang="ru-RU" altLang="ru-RU" smtClean="0">
                <a:solidFill>
                  <a:srgbClr val="000000"/>
                </a:solidFill>
              </a:rPr>
              <a:pPr/>
              <a:t>28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260648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2022-2023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976927"/>
              </p:ext>
            </p:extLst>
          </p:nvPr>
        </p:nvGraphicFramePr>
        <p:xfrm>
          <a:off x="323528" y="1196751"/>
          <a:ext cx="4392488" cy="5524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471908"/>
              </p:ext>
            </p:extLst>
          </p:nvPr>
        </p:nvGraphicFramePr>
        <p:xfrm>
          <a:off x="4734024" y="2146424"/>
          <a:ext cx="442798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40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250825" y="2276475"/>
            <a:ext cx="2592388" cy="143986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Акцизы на нефтепродукты  за </a:t>
            </a:r>
            <a:r>
              <a:rPr lang="ru-RU" sz="2200" dirty="0" smtClean="0">
                <a:solidFill>
                  <a:schemeClr val="tx1"/>
                </a:solidFill>
              </a:rPr>
              <a:t>2023 </a:t>
            </a:r>
            <a:r>
              <a:rPr lang="ru-RU" sz="2200" dirty="0">
                <a:solidFill>
                  <a:schemeClr val="tx1"/>
                </a:solidFill>
              </a:rPr>
              <a:t>год - </a:t>
            </a:r>
          </a:p>
          <a:p>
            <a:pPr algn="ctr" eaLnBrk="1" hangingPunct="1"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15 532,0 тыс</a:t>
            </a:r>
            <a:r>
              <a:rPr lang="ru-RU" sz="2200" dirty="0">
                <a:solidFill>
                  <a:schemeClr val="tx1"/>
                </a:solidFill>
              </a:rPr>
              <a:t>. руб.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84888" y="2205038"/>
            <a:ext cx="2857500" cy="180022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Содержание и ремонт дорог местного значения за </a:t>
            </a:r>
            <a:r>
              <a:rPr lang="ru-RU" sz="2200" dirty="0" smtClean="0">
                <a:solidFill>
                  <a:schemeClr val="tx1"/>
                </a:solidFill>
              </a:rPr>
              <a:t>2023 </a:t>
            </a:r>
            <a:r>
              <a:rPr lang="ru-RU" sz="2200" dirty="0">
                <a:solidFill>
                  <a:schemeClr val="tx1"/>
                </a:solidFill>
              </a:rPr>
              <a:t>год – </a:t>
            </a:r>
          </a:p>
          <a:p>
            <a:pPr algn="ctr" eaLnBrk="1" hangingPunct="1"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14 </a:t>
            </a:r>
            <a:r>
              <a:rPr lang="ru-RU" sz="2200" dirty="0" smtClean="0">
                <a:solidFill>
                  <a:schemeClr val="tx1"/>
                </a:solidFill>
              </a:rPr>
              <a:t>106,3 </a:t>
            </a:r>
            <a:r>
              <a:rPr lang="ru-RU" sz="2200" dirty="0">
                <a:solidFill>
                  <a:schemeClr val="tx1"/>
                </a:solidFill>
              </a:rPr>
              <a:t>тыс. руб.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503362" y="4722813"/>
            <a:ext cx="5786438" cy="5715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dirty="0">
                <a:solidFill>
                  <a:schemeClr val="tx1"/>
                </a:solidFill>
              </a:rPr>
              <a:t>Объем расходов дорожного фонда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279400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14 332,0 </a:t>
            </a:r>
            <a:r>
              <a:rPr lang="ru-RU" b="1" dirty="0">
                <a:solidFill>
                  <a:schemeClr val="tx1"/>
                </a:solidFill>
              </a:rPr>
              <a:t>тыс. руб.</a:t>
            </a:r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3141663" y="5367338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14 106,4 тыс</a:t>
            </a:r>
            <a:r>
              <a:rPr lang="ru-RU" b="1" dirty="0">
                <a:solidFill>
                  <a:schemeClr val="tx1"/>
                </a:solidFill>
              </a:rPr>
              <a:t>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7112" name="TextBox 3"/>
          <p:cNvSpPr txBox="1">
            <a:spLocks noChangeArrowheads="1"/>
          </p:cNvSpPr>
          <p:nvPr/>
        </p:nvSpPr>
        <p:spPr bwMode="auto">
          <a:xfrm>
            <a:off x="620713" y="6156325"/>
            <a:ext cx="1214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13" name="TextBox 3"/>
          <p:cNvSpPr txBox="1">
            <a:spLocks noChangeArrowheads="1"/>
          </p:cNvSpPr>
          <p:nvPr/>
        </p:nvSpPr>
        <p:spPr bwMode="auto">
          <a:xfrm>
            <a:off x="3575050" y="6156325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47114" name="Рисунок 12" descr="Ремонт дорог в Самаре, ямочный ремонт в Самар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12875"/>
            <a:ext cx="26638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Рисунок 13" descr="2560x1600 view, roads, дорога, дорожная разметка, путь, wallpapers, деревья, пейзаж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284538"/>
            <a:ext cx="26638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3779838" y="2708275"/>
            <a:ext cx="1643062" cy="7143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7117" name="Номер слайда 1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DAB0FD1-5F25-44BD-AF17-D3B478257508}" type="slidenum">
              <a:rPr lang="ru-RU" altLang="ru-RU" sz="1200" smtClean="0">
                <a:solidFill>
                  <a:srgbClr val="000000"/>
                </a:solidFill>
              </a:rPr>
              <a:pPr/>
              <a:t>29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7118" name="TextBox 3"/>
          <p:cNvSpPr txBox="1">
            <a:spLocks noChangeArrowheads="1"/>
          </p:cNvSpPr>
          <p:nvPr/>
        </p:nvSpPr>
        <p:spPr bwMode="auto">
          <a:xfrm>
            <a:off x="6227763" y="6156325"/>
            <a:ext cx="1924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(план)</a:t>
            </a:r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6002338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21 351,7 </a:t>
            </a:r>
            <a:r>
              <a:rPr lang="ru-RU" b="1" dirty="0">
                <a:solidFill>
                  <a:schemeClr val="tx1"/>
                </a:solidFill>
              </a:rPr>
              <a:t>тыс.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95947"/>
            <a:ext cx="7200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формируются и используются средства дорожного фонда</a:t>
            </a:r>
          </a:p>
        </p:txBody>
      </p:sp>
    </p:spTree>
    <p:extLst>
      <p:ext uri="{BB962C8B-B14F-4D97-AF65-F5344CB8AC3E}">
        <p14:creationId xmlns:p14="http://schemas.microsoft.com/office/powerpoint/2010/main" val="2514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F4D1B32-0BE7-4677-BA8E-1F9CBBB84E70}" type="slidenum">
              <a:rPr lang="ru-RU" altLang="ru-RU" sz="1200" smtClean="0">
                <a:solidFill>
                  <a:srgbClr val="000000"/>
                </a:solidFill>
              </a:rPr>
              <a:pPr/>
              <a:t>30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7000" y="1249363"/>
            <a:ext cx="10382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тыс.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586150"/>
              </p:ext>
            </p:extLst>
          </p:nvPr>
        </p:nvGraphicFramePr>
        <p:xfrm>
          <a:off x="539750" y="1581150"/>
          <a:ext cx="7993063" cy="104933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707920"/>
                <a:gridCol w="1489304"/>
                <a:gridCol w="1598613"/>
                <a:gridCol w="1598613"/>
                <a:gridCol w="1598613"/>
              </a:tblGrid>
              <a:tr h="489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01.01.2023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Привлечение заемных средств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Погашение долга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31.12.2023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</a:tr>
              <a:tr h="5597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Бюджетный кредит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 6 000,00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6 000,00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5473700" y="3657600"/>
            <a:ext cx="3311525" cy="2187575"/>
          </a:xfrm>
          <a:prstGeom prst="round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 структуре муниципального долга в </a:t>
            </a:r>
            <a:r>
              <a:rPr lang="ru-RU" b="1" dirty="0" smtClean="0"/>
              <a:t>2023 </a:t>
            </a:r>
            <a:r>
              <a:rPr lang="ru-RU" b="1" dirty="0"/>
              <a:t>году 100% составляют бюджетные кредиты, полученные из областного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9552" y="410230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950666"/>
              </p:ext>
            </p:extLst>
          </p:nvPr>
        </p:nvGraphicFramePr>
        <p:xfrm>
          <a:off x="323528" y="3101974"/>
          <a:ext cx="4896544" cy="3495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402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1FB52FC-0334-4019-B632-2D81AE0DE459}" type="slidenum">
              <a:rPr lang="ru-RU" altLang="ru-RU" sz="1200" smtClean="0">
                <a:solidFill>
                  <a:srgbClr val="000000"/>
                </a:solidFill>
              </a:rPr>
              <a:pPr/>
              <a:t>31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pic>
        <p:nvPicPr>
          <p:cNvPr id="50180" name="Picture 28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96975"/>
            <a:ext cx="345598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94623"/>
            <a:ext cx="35274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2128" y="116632"/>
            <a:ext cx="805226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и расходы на его обслуживание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14280"/>
              </p:ext>
            </p:extLst>
          </p:nvPr>
        </p:nvGraphicFramePr>
        <p:xfrm>
          <a:off x="179512" y="750334"/>
          <a:ext cx="4752528" cy="3182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966938"/>
              </p:ext>
            </p:extLst>
          </p:nvPr>
        </p:nvGraphicFramePr>
        <p:xfrm>
          <a:off x="4499992" y="3789040"/>
          <a:ext cx="4464496" cy="2815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60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4951730-CAA0-43EC-A72A-4F09B7050C7E}" type="slidenum">
              <a:rPr lang="ru-RU" altLang="ru-RU" smtClean="0">
                <a:solidFill>
                  <a:srgbClr val="000000"/>
                </a:solidFill>
              </a:rPr>
              <a:pPr/>
              <a:t>32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72891"/>
              </p:ext>
            </p:extLst>
          </p:nvPr>
        </p:nvGraphicFramePr>
        <p:xfrm>
          <a:off x="107504" y="1341438"/>
          <a:ext cx="8928992" cy="5440362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800200"/>
                <a:gridCol w="2663939"/>
                <a:gridCol w="1440517"/>
                <a:gridCol w="1535731"/>
                <a:gridCol w="1488605"/>
              </a:tblGrid>
              <a:tr h="12031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Требование нормативного документа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Нормативный документ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Установленное условие  </a:t>
                      </a:r>
                    </a:p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Фактическое значение 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Соответствие требованиям решения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45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Предельный объем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Решение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Совета</a:t>
                      </a:r>
                      <a:r>
                        <a:rPr lang="ru-RU" sz="1600" u="none" strike="noStrike" baseline="0" dirty="0" smtClean="0">
                          <a:effectLst/>
                          <a:latin typeface="+mn-lt"/>
                        </a:rPr>
                        <a:t> депутатов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Дивеевского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муниципального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округа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Нижегородской области от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15.12.2022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№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80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«О бюджете Дивеевского муниципального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округа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Нижегородской области на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2023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 и плановый период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2024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и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2025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годов»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(в редакции</a:t>
                      </a:r>
                      <a:r>
                        <a:rPr lang="ru-RU" sz="1600" u="none" strike="noStrike" baseline="0" dirty="0" smtClean="0">
                          <a:effectLst/>
                          <a:latin typeface="+mn-lt"/>
                        </a:rPr>
                        <a:t> решения Совета депутатов от 28.02.2023 № 10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на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01.01.2023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-</a:t>
                      </a:r>
                    </a:p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000,00;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31.12.2023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6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Верхний предел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000,0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03648" y="188640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ограничений, установленных по муниципальному долгу</a:t>
            </a:r>
          </a:p>
        </p:txBody>
      </p:sp>
    </p:spTree>
    <p:extLst>
      <p:ext uri="{BB962C8B-B14F-4D97-AF65-F5344CB8AC3E}">
        <p14:creationId xmlns:p14="http://schemas.microsoft.com/office/powerpoint/2010/main" val="342802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16" y="462663"/>
            <a:ext cx="8462876" cy="649882"/>
          </a:xfrm>
        </p:spPr>
        <p:txBody>
          <a:bodyPr>
            <a:noAutofit/>
          </a:bodyPr>
          <a:lstStyle/>
          <a:p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Дивеевского 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/>
          </a:p>
        </p:txBody>
      </p:sp>
      <p:sp>
        <p:nvSpPr>
          <p:cNvPr id="5" name="Прямоугольник 11"/>
          <p:cNvSpPr>
            <a:spLocks noChangeArrowheads="1"/>
          </p:cNvSpPr>
          <p:nvPr/>
        </p:nvSpPr>
        <p:spPr bwMode="auto">
          <a:xfrm>
            <a:off x="198685" y="1180854"/>
            <a:ext cx="51654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за 2023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произведены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1 412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314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 тыс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к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уточненному годовому плану.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69" y="2276872"/>
            <a:ext cx="5819899" cy="407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6084168" y="2492896"/>
          <a:ext cx="3168352" cy="3560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21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22156"/>
            <a:ext cx="7643192" cy="136292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Дивеевского муниципального округа за 2023 год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107504" y="1052736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8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3223" y="260648"/>
            <a:ext cx="6784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170736" y="795991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 </a:t>
            </a: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54339" y="4721194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375 901,2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50" y="5715000"/>
            <a:ext cx="857250" cy="2857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357313" y="5786438"/>
            <a:ext cx="242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750" y="6215063"/>
            <a:ext cx="857250" cy="285750"/>
          </a:xfrm>
          <a:prstGeom prst="rect">
            <a:avLst/>
          </a:prstGeom>
          <a:solidFill>
            <a:srgbClr val="9933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rgbClr val="9933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57688" y="5429250"/>
            <a:ext cx="857250" cy="285750"/>
          </a:xfrm>
          <a:prstGeom prst="rect">
            <a:avLst/>
          </a:prstGeom>
          <a:solidFill>
            <a:srgbClr val="79F96F"/>
          </a:solidFill>
          <a:ln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rgbClr val="79F96F"/>
              </a:solidFill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357313" y="6143625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5429250" y="5357813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образование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5592761" y="6072188"/>
            <a:ext cx="242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357688" y="6072188"/>
            <a:ext cx="857250" cy="2857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357313" y="5286375"/>
            <a:ext cx="2428876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50" y="5286375"/>
            <a:ext cx="857250" cy="28575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1143000" y="795991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4687822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428 668,8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/>
          </p:nvPr>
        </p:nvGraphicFramePr>
        <p:xfrm>
          <a:off x="-79947" y="1110501"/>
          <a:ext cx="4994574" cy="374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4110856" y="1137273"/>
          <a:ext cx="4925640" cy="37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82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8864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национальную экономику</a:t>
            </a:r>
            <a:endParaRPr lang="ru-RU" sz="2800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1938" y="1471844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309 129,9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56176" y="108789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403648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рыболовство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541" y="5605251"/>
            <a:ext cx="857250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1466850" y="6070599"/>
            <a:ext cx="328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хозяйство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5595" y="6041547"/>
            <a:ext cx="857250" cy="285750"/>
          </a:xfrm>
          <a:prstGeom prst="rect">
            <a:avLst/>
          </a:prstGeom>
          <a:solidFill>
            <a:srgbClr val="99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6372200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и информатика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34441" y="5605251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372199" y="5963444"/>
            <a:ext cx="328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национальной экономики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34441" y="6097587"/>
            <a:ext cx="857250" cy="285750"/>
          </a:xfrm>
          <a:prstGeom prst="rect">
            <a:avLst/>
          </a:prstGeom>
          <a:solidFill>
            <a:srgbClr val="79F9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466849" y="6485731"/>
            <a:ext cx="32861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0541" y="6467392"/>
            <a:ext cx="857250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/>
          </p:nvPr>
        </p:nvGraphicFramePr>
        <p:xfrm>
          <a:off x="-100911" y="1988840"/>
          <a:ext cx="4792272" cy="380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467544" y="1457781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412 262,0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207646" y="105138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/>
          </p:nvPr>
        </p:nvGraphicFramePr>
        <p:xfrm>
          <a:off x="4477379" y="1950702"/>
          <a:ext cx="4680520" cy="3654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/>
          </p:nvPr>
        </p:nvGraphicFramePr>
        <p:xfrm>
          <a:off x="32039" y="1886406"/>
          <a:ext cx="4659322" cy="3636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146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16632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532760" y="972366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8044" y="4617368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308 578,1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259632" y="5972175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5972175"/>
            <a:ext cx="857250" cy="28575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1331640" y="5357813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5924" y="5381625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434178" y="5944656"/>
            <a:ext cx="857250" cy="285750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538275" y="5768972"/>
            <a:ext cx="24479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жилищно-коммунального хозяйства</a:t>
            </a: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1447750" y="969445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0238" y="4617367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139 840,0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34178" y="5368925"/>
            <a:ext cx="857250" cy="285750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6504408" y="5346699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Жилищное хозяйство</a:t>
            </a:r>
            <a:endParaRPr lang="ru-RU" alt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/>
          </p:nvPr>
        </p:nvGraphicFramePr>
        <p:xfrm>
          <a:off x="4572000" y="1412776"/>
          <a:ext cx="4505886" cy="303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/>
          </p:nvPr>
        </p:nvGraphicFramePr>
        <p:xfrm>
          <a:off x="170377" y="1412776"/>
          <a:ext cx="477045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14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157592" cy="1224136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 муниципального округа по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и подразделам  бюджетной классификации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3248" y="1268760"/>
          <a:ext cx="9036496" cy="5487852"/>
        </p:xfrm>
        <a:graphic>
          <a:graphicData uri="http://schemas.openxmlformats.org/drawingml/2006/table">
            <a:tbl>
              <a:tblPr/>
              <a:tblGrid>
                <a:gridCol w="436090"/>
                <a:gridCol w="3591943"/>
                <a:gridCol w="1016210"/>
                <a:gridCol w="871037"/>
                <a:gridCol w="943623"/>
                <a:gridCol w="1097472"/>
                <a:gridCol w="1080121"/>
              </a:tblGrid>
              <a:tr h="5760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2023г.,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первоначальному плану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уточненному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115 379,3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113 612,4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111 986,4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2 438,0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3 295,3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5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1 132,9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1 132,9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7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63 855,3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63 127,4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62 940,4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9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13 571,0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15 271,7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15 262,8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625,3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33 009,1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30 157,9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29 353,1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88,9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894,3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894,3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27 346,6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30 037,9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29 919,5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109,4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27 276,6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29 687,9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29 569,5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11108,4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8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 муниципального округа по разделам и подразделам  бюджетной классификации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2" y="1340771"/>
          <a:ext cx="9144001" cy="5231267"/>
        </p:xfrm>
        <a:graphic>
          <a:graphicData uri="http://schemas.openxmlformats.org/drawingml/2006/table">
            <a:tbl>
              <a:tblPr/>
              <a:tblGrid>
                <a:gridCol w="407363"/>
                <a:gridCol w="3666240"/>
                <a:gridCol w="1158233"/>
                <a:gridCol w="1044739"/>
                <a:gridCol w="954622"/>
                <a:gridCol w="1093193"/>
                <a:gridCol w="819611"/>
              </a:tblGrid>
              <a:tr h="792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первоначальному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4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63 934,0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493 957,2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412 262,0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644,8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1 001,9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1 001,8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36 106,5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52 562,5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52 562,2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1 663,0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1 663,0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16 822,9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16 654,5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14 606,2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411 035,3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329 628,8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662,3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661,4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7 930,0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10 209,1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10 090,2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61 974,0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142 842,0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139 840,0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11 701,3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1 678,3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335,7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19 590,8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80 920,3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80 768,5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412,3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33 036,1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50 795,2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48 085,2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8 847,1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9 425,2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9 308,0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408 572,5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429 309,5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428 668,8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104,9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93 073,6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97 661,7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97 474,2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267 065,8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276 728,2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276 483,4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22 201,0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24 428,9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24 429,0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26 232,1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30 490,8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30 282,2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115,4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7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 муниципального округа по разделам и подразделам  бюджетной классификации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0" y="1052737"/>
          <a:ext cx="9108504" cy="5184575"/>
        </p:xfrm>
        <a:graphic>
          <a:graphicData uri="http://schemas.openxmlformats.org/drawingml/2006/table">
            <a:tbl>
              <a:tblPr/>
              <a:tblGrid>
                <a:gridCol w="454960"/>
                <a:gridCol w="3534596"/>
                <a:gridCol w="892602"/>
                <a:gridCol w="995426"/>
                <a:gridCol w="1161863"/>
                <a:gridCol w="1016631"/>
                <a:gridCol w="1052426"/>
              </a:tblGrid>
              <a:tr h="6849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первонач.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84 374,4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259 375,0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359 370,4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65 281,7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239 19,8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239 015,4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19 092,7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20 355,2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20 355,0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20 426,4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21 993,1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21 695,6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5 451,4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5 636,1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5 636,1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410,1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14 570,1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14 905,9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14 651,4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5 531,8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3 949,4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3 856,4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69,7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5 531,8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3 949,4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3 856,4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2 915,5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3 814,8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3 814,8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2 915,5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 и муниципального долга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6,0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5,8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117,0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791 353,8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1 499 791,5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1 412 314,2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178,5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5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муниципального 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20"/>
          <p:cNvSpPr/>
          <p:nvPr/>
        </p:nvSpPr>
        <p:spPr>
          <a:xfrm>
            <a:off x="277940" y="1214755"/>
            <a:ext cx="4286250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</a:p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исходя из необходимости достижения запланированных индикаторов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конечных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по муниципальным программам Дивеевского муниципального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Нижегородской области (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программам)</a:t>
            </a:r>
          </a:p>
        </p:txBody>
      </p:sp>
      <p:sp>
        <p:nvSpPr>
          <p:cNvPr id="6" name="Прямоугольник с двумя вырезанными противолежащими углами 19"/>
          <p:cNvSpPr/>
          <p:nvPr/>
        </p:nvSpPr>
        <p:spPr>
          <a:xfrm>
            <a:off x="4979378" y="1268760"/>
            <a:ext cx="3643313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не вошедшие в мероприятия муниципальных программ</a:t>
            </a:r>
          </a:p>
        </p:txBody>
      </p:sp>
      <p:sp>
        <p:nvSpPr>
          <p:cNvPr id="7" name="Прямоугольник с двумя вырезанными противолежащими углами 24"/>
          <p:cNvSpPr/>
          <p:nvPr/>
        </p:nvSpPr>
        <p:spPr>
          <a:xfrm>
            <a:off x="5072063" y="4214813"/>
            <a:ext cx="3571875" cy="2071687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1 412 314,2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1 308 869,0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103 445,2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4902" y="3645024"/>
          <a:ext cx="4927138" cy="3187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150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муниципальных программ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46332"/>
            <a:ext cx="8784976" cy="609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7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бюджета округа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непрограммных направлений деятельности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07504" y="1052736"/>
          <a:ext cx="8928992" cy="4248472"/>
        </p:xfrm>
        <a:graphic>
          <a:graphicData uri="http://schemas.openxmlformats.org/drawingml/2006/table">
            <a:tbl>
              <a:tblPr/>
              <a:tblGrid>
                <a:gridCol w="3058967"/>
                <a:gridCol w="1159720"/>
                <a:gridCol w="1277371"/>
                <a:gridCol w="1210141"/>
                <a:gridCol w="1147113"/>
                <a:gridCol w="1075680"/>
              </a:tblGrid>
              <a:tr h="916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г.,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 rtl="0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г.,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 rtl="0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первонач.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68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Содержание аппарата управления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3 634,0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4 636,6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4 636,6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755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функций муниципальных органов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66 578,5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64 882,7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64 665,7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31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деятельности муниципальных учреждений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34 470,3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29 392,7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28 589,8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82,9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8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непрограммные расходы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4 707,7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5 553,1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5 553,1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8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непрограммные расходы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109 390,5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104 465,1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103 445,2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56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116632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значимых программных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в 2023 году,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107504" y="1196752"/>
          <a:ext cx="878497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517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7077" y="3068960"/>
            <a:ext cx="9108503" cy="25202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35844" y="147935"/>
            <a:ext cx="7336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транспортной системы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1717596"/>
            <a:ext cx="8730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транспортного обслуживания населения на территории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 Нижегородской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увеличение доли автомобильных дорог, отвечающих нормативным требованиям, снижение доли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транспортных происшествий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064" y="794266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марта 2021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288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35496" y="5589240"/>
          <a:ext cx="8476862" cy="864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6423"/>
                <a:gridCol w="1756805"/>
                <a:gridCol w="1251817"/>
                <a:gridCol w="1251817"/>
              </a:tblGrid>
              <a:tr h="5886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финансирования, тыс. 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 2023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2023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54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18 556,2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115 490,3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112 310,8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1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транспортной системы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628" y="1156102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в целом на программу составили  112 310,8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тыс.руб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63283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бюджета расходы на программу занимают 8%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927" y="2092206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включает в себя 3 подпрограммы :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467544" y="2461538"/>
          <a:ext cx="6673949" cy="412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064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транспортной системы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0" y="674720"/>
          <a:ext cx="8921270" cy="6157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268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4846" y="18864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транспортной системы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112578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7504" y="1844824"/>
          <a:ext cx="8928992" cy="44089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821656"/>
                <a:gridCol w="850040"/>
                <a:gridCol w="1696509"/>
                <a:gridCol w="1560787"/>
              </a:tblGrid>
              <a:tr h="371840">
                <a:tc rowSpan="2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 rowSpan="2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 gridSpan="2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 непосредственного результата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2023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55776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Снижение доли дорожно-транспортных происшествий на территории Дивеевского муниципального округа Нижегородской области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55776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населенных пунктов Дивеевского муниципального округа, охваченных регулярными маршрутами пассажирского транспорта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74368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населения, проживающего в населенных пунктах, не имеющих регулярного автобусного сообщения с административным центром муниципального округа, в общей численности населения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229032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регулярность движения автобусов по маршрутам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72655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автомобильных дорог общего пользования местного значения, соответствующих нормативным допустимым требованиям 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185920">
                <a:tc gridSpan="2"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7184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дорог, отремонтированных в отчетном периоде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85785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объем пассажирских перевозок на территории Дивеевского муниципального округа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145 932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145 932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85785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Протяженность автомобильных дорог, отремонтированных в отчетном периоде км.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402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23799"/>
            <a:ext cx="7336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2716" y="3266048"/>
            <a:ext cx="47525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формирование на территории 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1600" dirty="0" err="1" smtClean="0">
                <a:latin typeface="Times New Roman" pitchFamily="18" charset="0"/>
                <a:cs typeface="Times New Roman" pitchFamily="18" charset="0"/>
              </a:rPr>
              <a:t>рокруга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образовательной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системы, обеспечивающей доступность качественного образования, отвечающего потребностям инновационного развития экономики района, ожиданиям  общества и каждого гражданина. </a:t>
            </a:r>
          </a:p>
          <a:p>
            <a:pP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2110" y="670130"/>
            <a:ext cx="8612187" cy="3667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129102" y="1056811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общеобразовательных организаций</a:t>
            </a:r>
          </a:p>
        </p:txBody>
      </p:sp>
      <p:sp>
        <p:nvSpPr>
          <p:cNvPr id="16" name="Горизонтальный свиток 15"/>
          <p:cNvSpPr/>
          <p:nvPr/>
        </p:nvSpPr>
        <p:spPr>
          <a:xfrm>
            <a:off x="2411760" y="1036843"/>
            <a:ext cx="2057400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детских садов</a:t>
            </a:r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4678204" y="1056811"/>
            <a:ext cx="2058988" cy="925513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дополнительного образования</a:t>
            </a: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6906331" y="1056812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бухгалтерия</a:t>
            </a:r>
          </a:p>
        </p:txBody>
      </p:sp>
      <p:pic>
        <p:nvPicPr>
          <p:cNvPr id="19" name="Picture 14" descr="https://sun9-49.userapi.com/impf/c834100/v834100571/52c5e/XEZFdTHSpQM.jpg?size=800x424&amp;quality=96&amp;sign=5b16f9db34a025b6aa6214ddbe2887c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947" y="1720201"/>
            <a:ext cx="4891107" cy="25922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4704160" y="2132856"/>
            <a:ext cx="44043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июня 2021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 №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771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14344" y="4005064"/>
          <a:ext cx="4408372" cy="2827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340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628" y="908720"/>
            <a:ext cx="8809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Расходы в целом на программу составили 414 323,7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тыс.руб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расходы на программу занимают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29,3%.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628800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2023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78732" y="2708920"/>
            <a:ext cx="175698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b="1" dirty="0" smtClean="0">
                <a:solidFill>
                  <a:schemeClr val="tx1"/>
                </a:solidFill>
              </a:rPr>
              <a:t>: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084168" y="2960590"/>
          <a:ext cx="2981118" cy="283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142690" y="1813466"/>
          <a:ext cx="5707966" cy="5044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922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78625" y="1354217"/>
          <a:ext cx="8856985" cy="5310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455"/>
                <a:gridCol w="1008112"/>
                <a:gridCol w="1152128"/>
                <a:gridCol w="1583290"/>
              </a:tblGrid>
              <a:tr h="298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среднего балла единого государственного экзамена (в расчете на 1 предмет) в 10% ОБОО с лучшими результатами единого государственного экзамена к среднему баллу единого государственного экзамена (в расчете на 1 предмет) в 10% ОБОО с худшими результатами единого государственного экзамена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1,09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1,09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700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0432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обучающихся государственных (муниципальных) ОБОО, которым предоставлена возможность обучаться в соответствии с основными современными требованиями, в общей численности обучающихся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5280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численности, обучающихся по программам общего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ОБОО, в которых создана универсальная без барьерная среда, позволяющая обеспечить совместное обучение инвалидов и лиц, не имеющих нарушений развития, в общем количестве ОБОО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0695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детей-инвалидов, получающих образовательные услуги в форме дистанционного обучения, от общего количества детей- инвалидов, которым это показано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637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организованными формами отдыха и оздоровления детей школьного возраста 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ОО, в которых созданы органы коллегиального управления с участием общественности (родители, работодатели), в общем числе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68263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ОО, обеспечивающих предоставление нормативно закрепленного перечня сведений о своей деятельности на официальных сайтах, в общем числе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694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граждан, принявших участие в областных мероприятиях патриотической направленности, в общем количестве граждан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допризывной молодежи, повысившей качественный уровень своей подготовки к службе в рядах Вооруженных Сил Российской Федерации через участие в областных соревнованиях военно-патриотического профиля, в общем количестве молодежи призывного возраста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4796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5429" y="1331769"/>
          <a:ext cx="8909059" cy="54631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967"/>
                <a:gridCol w="1008213"/>
                <a:gridCol w="1152243"/>
                <a:gridCol w="1634636"/>
              </a:tblGrid>
              <a:tr h="337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982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руководителей государственных (муниципальных)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5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25,7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673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аттестованных руководящих и педагогических работников в общей численности руководящих и педагогических работников, подлежащих аттестации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89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среднемесячной заработной платы педагогических работников муниципальных ДОО к среднемесячной заработной плате в общем образовании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864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средней заработной платы педагогических работников ОБОО к средней заработной плате в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566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среднемесячной заработной платы педагогов муниципальных организаций ДОД к среднемесячной заработной плате в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911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детей-сирот и детей, оставшихся без попечения родителей, в общем количестве детей от 0 до 18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электронных инструктивно- методических ресурсов, разработанных в рамках Программы, к которым предоставлен доступ в сети Интернет, в общем числе электронных инструктивно- методических ресурсов, разработанных в рамках Программы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125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детей дошкольным образованием от 1 года до 7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2314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Число учеников в муниципальных ОБОО, приходящихся на одного учителя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8,9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10,6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836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обучающихся по программам общего образования, участвующих в олимпиадах и конкурсах различного уровня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350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410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644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мероприятий в системе дополнительного образования детей и воспитания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8844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детей, отдохнувших в организациях отдыха и оздоровления детей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1500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1548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0032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5429" y="1331767"/>
          <a:ext cx="8909059" cy="5193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967"/>
                <a:gridCol w="1008213"/>
                <a:gridCol w="1152243"/>
                <a:gridCol w="1634636"/>
              </a:tblGrid>
              <a:tr h="4467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2672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Число уровней общего образования, на которых реализуются механизмы внешней оценки качества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1914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населения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Дивеевского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муниципального округа, вовлеченного в проведение культурно-патриотических мероприятий и участие в них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0,75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0,75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201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специалистов, курирующих вопросы в сфере патриотического воспитания, прошедших курсы повышения квалификации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493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детей, охваченных программами дополнительного образования патриотической направленности (в том числе военно-прикладного характера)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чел.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5502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общественных объединений военно- патриотической направленности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032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Среднемесячная заработная плата одного работающего по отрасли "Образование" 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руб.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35,4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36,3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525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учителей в возрасте до 30 лет включительно в ОБОО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0,042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0,035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725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педагогов дополнительного образования в возрасте до 30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0,04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0,002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0659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руководящих и педагогических работников муниципальных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982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Ежегодное обновление автобусного парка государственных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329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введенных объектов образования после строительства и реконструкции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425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1271" y="2276872"/>
            <a:ext cx="4859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культурных потребностей граждан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округа. 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4129486" y="980728"/>
            <a:ext cx="48245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февраля  2023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№127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3" descr="https://pp.userapi.com/c849232/v849232062/ad7b2/SglNLwn5gM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894944"/>
            <a:ext cx="3786187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Блок-схема: альтернативный процесс 12"/>
          <p:cNvSpPr/>
          <p:nvPr/>
        </p:nvSpPr>
        <p:spPr>
          <a:xfrm>
            <a:off x="395536" y="3573016"/>
            <a:ext cx="3600450" cy="576262"/>
          </a:xfrm>
          <a:prstGeom prst="flowChartAlternateProcess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Расходы по муниципальной программе (тыс.руб.)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Рисунок 1" descr="https://avatars.mds.yandex.net/get-altay/2044663/2a0000017c1189bd3f29ee9ada077b9ef053/XXL_he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50" y="3255264"/>
            <a:ext cx="4389513" cy="3287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0" y="4293096"/>
          <a:ext cx="4211960" cy="2529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8237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116632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784439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2023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0" y="1031554"/>
          <a:ext cx="8965656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3387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0079" y="1378377"/>
          <a:ext cx="8927799" cy="5277513"/>
        </p:xfrm>
        <a:graphic>
          <a:graphicData uri="http://schemas.openxmlformats.org/drawingml/2006/table">
            <a:tbl>
              <a:tblPr/>
              <a:tblGrid>
                <a:gridCol w="489473"/>
                <a:gridCol w="4706843"/>
                <a:gridCol w="1247637"/>
                <a:gridCol w="1187216"/>
                <a:gridCol w="1296630"/>
              </a:tblGrid>
              <a:tr h="357346">
                <a:tc rowSpan="2"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2023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460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Муниципальная программа «Развитие культуры и туризма Дивеевского муниципального района Нижегородской области 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Повышение уровня удовлетворенности граждан Дивеевского района качеством предоставления муниципальных услуг культуры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объема доступа граждан к электронным ресурсам библиотек в дистанционном режиме: прирост доли посещений сайта   ежегодно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568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3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наполняемости гостиничного фонда на конец реализации программы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34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Непосредственный результат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Средняя заработная плата работников культуры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рублей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44 890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41 406,85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346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«Модернизация материально-технической базы муниципальных учреждений культуры Дивеевского муниципального округа»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564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зданий учреждений культуры, в которых произведены ремонты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 год окончания программы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структурных подразделений МАУК «КДО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Дивеевского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округа, в которых установлены АПС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673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библиотечного дела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муниципальном округе»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доли сельских библиотек филиалов, подключенных к сети Интернет, % к общему числу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93,3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Охват населения библиотечным обслуживанием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67,5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6483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55430" y="1340765"/>
          <a:ext cx="8981068" cy="5279121"/>
        </p:xfrm>
        <a:graphic>
          <a:graphicData uri="http://schemas.openxmlformats.org/drawingml/2006/table">
            <a:tbl>
              <a:tblPr/>
              <a:tblGrid>
                <a:gridCol w="412114"/>
                <a:gridCol w="5243064"/>
                <a:gridCol w="753691"/>
                <a:gridCol w="1452532"/>
                <a:gridCol w="1119667"/>
              </a:tblGrid>
              <a:tr h="348570">
                <a:tc rowSpan="2">
                  <a:txBody>
                    <a:bodyPr/>
                    <a:lstStyle/>
                    <a:p>
                      <a:pPr marL="25400" marR="0" lvl="0" indent="152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2023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950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«Культурно-досуговая деятельность и народное творчество»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855">
                <a:tc>
                  <a:txBody>
                    <a:bodyPr/>
                    <a:lstStyle/>
                    <a:p>
                      <a:pPr marL="0" marR="0" lvl="0" indent="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Охват населения Дивеевского муниципального округа культурно-массовыми мероприятиями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 1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тыс.чел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5 610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39 886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доли детей, участников клубных формирований, в общем числе детей, % к общему количеству детей возраста 5 – 14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68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034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дополнительного образования художественно-эстетической направленности»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855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детей, получающих дополнительное образование в сфере культуры, от общего числа детей в возрасте от 5 до 18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768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туризма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муниципальном округе Нижегородской области»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117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Участие во всероссийском мероприятии по продвижению туристских услуг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57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заполняемости гостиничного фонда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247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Непосредственный результат Количество выпущенных информационных материалов об объектах туристской индустрии (буклет, путеводитель, карта-схема и др.)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300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530">
                <a:tc gridSpan="5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Подпрограмма «Обеспечение реализации муниципальной программы»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16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Обеспечения выполнения плана мероприятий («дорожной карты) «Изменения в отраслях социальной сферы, направленные на повышение эффективности сферы культуры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районе Нижегородской области», утвержденного распоряжением администрации Дивеевского района от 28 марта 2013 года № 43-р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60325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Обеспечение выполнения мероприятий муниципальной программы «Развитие культуры и туризма Дивеевского муниципального района Нижегородской области на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 – 2028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745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55430" y="1340765"/>
          <a:ext cx="8981068" cy="1726960"/>
        </p:xfrm>
        <a:graphic>
          <a:graphicData uri="http://schemas.openxmlformats.org/drawingml/2006/table">
            <a:tbl>
              <a:tblPr/>
              <a:tblGrid>
                <a:gridCol w="412114"/>
                <a:gridCol w="5243064"/>
                <a:gridCol w="753691"/>
                <a:gridCol w="1452532"/>
                <a:gridCol w="1119667"/>
              </a:tblGrid>
              <a:tr h="348570">
                <a:tc rowSpan="2">
                  <a:txBody>
                    <a:bodyPr/>
                    <a:lstStyle/>
                    <a:p>
                      <a:pPr marL="25400" marR="0" lvl="0" indent="68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2023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460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Доля готовности обслуживаемых объектов к функционированию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0414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5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460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Доля получателей услуг, удовлетворенных их качеством, от общего числа получателей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0414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5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44194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9" y="179748"/>
            <a:ext cx="8100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827584" y="826079"/>
            <a:ext cx="8191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июня  2021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740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6" y="1556792"/>
            <a:ext cx="8568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муниципальным имуществом и земельными ресурсами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на основе современных принципов и методов управления, а также оптимизация состава муниципальной собственности и увеличение доли имущественных и земельных ресурсов в налоговых и неналоговых доходах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25177" y="5373216"/>
          <a:ext cx="8767302" cy="914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0890"/>
                <a:gridCol w="1816998"/>
                <a:gridCol w="1294707"/>
                <a:gridCol w="1294707"/>
              </a:tblGrid>
              <a:tr h="660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финансирования, тыс. 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 2023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2023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3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363 588,3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285 161,8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Рисунок 8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939" y="2852936"/>
            <a:ext cx="4752528" cy="2515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11476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116632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84879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2023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323528" y="1340768"/>
          <a:ext cx="849694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09051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806" y="188640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53526"/>
            <a:ext cx="8626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30869" y="1556793"/>
          <a:ext cx="9063276" cy="518985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94181"/>
                <a:gridCol w="1528066"/>
                <a:gridCol w="1680956"/>
                <a:gridCol w="1560073"/>
              </a:tblGrid>
              <a:tr h="291717">
                <a:tc rowSpan="2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цели программы</a:t>
                      </a:r>
                    </a:p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/>
                </a:tc>
                <a:tc gridSpan="3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индикаторов целей программы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2023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  <a:tr h="515115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«Управление муниципальным имуществом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Нижегородской области»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084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Выполнения плана по арендной плате за земельные участки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  <a:tr h="515115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Выполнения плана по арендной плате за объекты муниципального нежилого фонда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  <a:tr h="515115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Выполнение плана по продаже земельных участков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  <a:tr h="515115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4.Выполнение плана по продаже муниципального имущества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  <a:tr h="486071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«Управление муниципальным имуществом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Нижегородской области»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112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3088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Доля объектов муниципального имущества, выставленных на торгах, к общему количеству объектов, включенных в прогнозный план приватизации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6007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2754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806" y="188640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53526"/>
            <a:ext cx="8626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07504" y="1499856"/>
          <a:ext cx="8856984" cy="52996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96440"/>
                <a:gridCol w="1636208"/>
                <a:gridCol w="1406198"/>
                <a:gridCol w="1618138"/>
              </a:tblGrid>
              <a:tr h="308180">
                <a:tc rowSpan="2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цели программы</a:t>
                      </a:r>
                    </a:p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gridSpan="3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индикаторов целей программы,2023 год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6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  <a:tr h="1298949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Доля объектов недвижимого имущества, на которые зарегистрировано право муниципальной собственности Дивеевского муниципального округа, к общему количеству объектов недвижимого имущества, учтенных в Реестре имущества муниципальной собственности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  <a:tr h="871859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Доля муниципальных унитарных предприятий, имеющих положительный финансовый результат деятельности, в общем количестве муниципальных унитарных предприятий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  <a:tr h="300023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Выполнение плана по приобретению в муниципальную собственность объектов недвижимости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113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«Управление земельными ресурсами Дивеевского муниципального округа Нижегородской области»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</a:tr>
              <a:tr h="992063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Доля предоставленных в собственность или в аренду земельных участков по отношению к общему количеству сформированных и поставленных на кадастровый учет таких земельных участков.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9757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1975" y="332656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076168"/>
            <a:ext cx="896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было  реализовано 4 проектов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общую  сумму  – 10 509,5 тыс. руб.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445500"/>
            <a:ext cx="3599335" cy="26369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44684"/>
            <a:ext cx="4134528" cy="31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561" y="1556792"/>
            <a:ext cx="4372000" cy="266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6774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54075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107504" y="523407"/>
          <a:ext cx="9001000" cy="6248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251520" y="154075"/>
          <a:ext cx="8568952" cy="6587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123231" y="3861048"/>
          <a:ext cx="50045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50766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86553" y="174409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проекты, реализованные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6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619009" cy="199998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0" y="732381"/>
          <a:ext cx="9036496" cy="6125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107504" y="980728"/>
          <a:ext cx="806489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/>
          </p:nvPr>
        </p:nvGraphicFramePr>
        <p:xfrm>
          <a:off x="1259632" y="4110026"/>
          <a:ext cx="52200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70537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608512"/>
          </a:xfrm>
        </p:spPr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Правительство Нижегородской области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dirty="0" smtClean="0">
                <a:hlinkClick r:id="rId2"/>
              </a:rPr>
              <a:t>http://www.government-nnov.ru/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для размещения информации о государственных и муниципальных учреждениях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http://bus.gov.ru/public/home.html</a:t>
            </a:r>
            <a:endParaRPr lang="ru-RU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Администрации Дивеевского муниципального округа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hlinkClick r:id="rId4" invalidUrl="http:///"/>
              </a:rPr>
              <a:t>http://</a:t>
            </a: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</a:rPr>
              <a:t>www.diveevo-adm.ru/</a:t>
            </a:r>
            <a:endParaRPr lang="ru-RU" u="sng" dirty="0" smtClean="0">
              <a:solidFill>
                <a:srgbClr val="312462"/>
              </a:solidFill>
              <a:uFill>
                <a:solidFill>
                  <a:schemeClr val="accent5">
                    <a:lumMod val="50000"/>
                  </a:schemeClr>
                </a:solidFill>
              </a:u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dirty="0" smtClean="0"/>
          </a:p>
        </p:txBody>
      </p:sp>
      <p:sp>
        <p:nvSpPr>
          <p:cNvPr id="8806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81C77F-F011-4F8F-8685-6E1CBC68A21F}" type="slidenum">
              <a:rPr lang="ru-RU" altLang="ru-RU" sz="1200" smtClean="0">
                <a:solidFill>
                  <a:srgbClr val="000000"/>
                </a:solidFill>
              </a:rPr>
              <a:pPr/>
              <a:t>66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4516" y="260648"/>
            <a:ext cx="7211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 государственные информационные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35994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7" descr="https://sun9-62.userapi.com/impg/Ft6fDcqNnbV8nfF2jOohKuWW5EytcRle99r24Q/CWalCF20BqU.jpg?size=2560x1702&amp;quality=96&amp;sign=b23afa87321a955936a9d113d3022b0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6" y="-10727"/>
            <a:ext cx="9151946" cy="686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6995120" cy="179559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607320 Нижегородская область, с. Дивеево, ул. Октябрьская, 28«В».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Телефон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4-54-22, </a:t>
            </a: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факс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4-54-23.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 электронной почты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  div_finotdel@sinn.ru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b="1" dirty="0" smtClean="0">
              <a:solidFill>
                <a:schemeClr val="bg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890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73D311D-6C71-4723-9BB6-1E0EE1E72853}" type="slidenum">
              <a:rPr lang="ru-RU" altLang="ru-RU" sz="1200" smtClean="0">
                <a:solidFill>
                  <a:srgbClr val="000000"/>
                </a:solidFill>
              </a:rPr>
              <a:pPr/>
              <a:t>67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332656"/>
            <a:ext cx="7859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 администрации 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414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Специальное оформление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6728</TotalTime>
  <Words>6752</Words>
  <Application>Microsoft Office PowerPoint</Application>
  <PresentationFormat>Экран (4:3)</PresentationFormat>
  <Paragraphs>1713</Paragraphs>
  <Slides>67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76" baseType="lpstr">
      <vt:lpstr>Arial</vt:lpstr>
      <vt:lpstr>Arial Cyr</vt:lpstr>
      <vt:lpstr>Calibri</vt:lpstr>
      <vt:lpstr>Gill Sans MT</vt:lpstr>
      <vt:lpstr>Times New Roman</vt:lpstr>
      <vt:lpstr>Wingdings</vt:lpstr>
      <vt:lpstr>Wingdings 2</vt:lpstr>
      <vt:lpstr>Wingdings 3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расходов бюджета Дивеевского  муниципального округа за 2023 год </vt:lpstr>
      <vt:lpstr>Структура расходов бюджета Дивеевского муниципального округа за 2023 год</vt:lpstr>
      <vt:lpstr>Презентация PowerPoint</vt:lpstr>
      <vt:lpstr>Презентация PowerPoint</vt:lpstr>
      <vt:lpstr>Презентация PowerPoint</vt:lpstr>
      <vt:lpstr>Исполнение расходов бюджета  муниципального округа по разделам и подразделам  бюджетной классификации </vt:lpstr>
      <vt:lpstr>Исполнение расходов бюджета  муниципального округа по разделам и подразделам  бюджетной классификации </vt:lpstr>
      <vt:lpstr>Исполнение расходов бюджета  муниципального округа по разделам и подразделам  бюджетной классификации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«Развитие транспортной системы Дивеевского муниципального округа Нижегородской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«Управление муниципальным имуществом Дивеевского муниципального округа Нижегородской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Учетная запись Майкрософт</cp:lastModifiedBy>
  <cp:revision>308</cp:revision>
  <cp:lastPrinted>2024-10-28T08:33:14Z</cp:lastPrinted>
  <dcterms:created xsi:type="dcterms:W3CDTF">2009-01-08T12:15:48Z</dcterms:created>
  <dcterms:modified xsi:type="dcterms:W3CDTF">2024-10-28T10:50:02Z</dcterms:modified>
</cp:coreProperties>
</file>